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1"/>
  </p:notesMasterIdLst>
  <p:handoutMasterIdLst>
    <p:handoutMasterId r:id="rId22"/>
  </p:handoutMasterIdLst>
  <p:sldIdLst>
    <p:sldId id="292" r:id="rId5"/>
    <p:sldId id="299" r:id="rId6"/>
    <p:sldId id="258" r:id="rId7"/>
    <p:sldId id="260" r:id="rId8"/>
    <p:sldId id="298" r:id="rId9"/>
    <p:sldId id="312" r:id="rId10"/>
    <p:sldId id="303" r:id="rId11"/>
    <p:sldId id="275" r:id="rId12"/>
    <p:sldId id="304" r:id="rId13"/>
    <p:sldId id="279" r:id="rId14"/>
    <p:sldId id="308" r:id="rId15"/>
    <p:sldId id="311" r:id="rId16"/>
    <p:sldId id="307" r:id="rId17"/>
    <p:sldId id="310" r:id="rId18"/>
    <p:sldId id="294" r:id="rId19"/>
    <p:sldId id="293" r:id="rId2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152A"/>
    <a:srgbClr val="1A4570"/>
    <a:srgbClr val="F16B18"/>
    <a:srgbClr val="738AC3"/>
    <a:srgbClr val="B5C1DF"/>
    <a:srgbClr val="374D81"/>
    <a:srgbClr val="E98B0D"/>
    <a:srgbClr val="E2973C"/>
    <a:srgbClr val="9BD49E"/>
    <a:srgbClr val="F6A2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39" autoAdjust="0"/>
  </p:normalViewPr>
  <p:slideViewPr>
    <p:cSldViewPr snapToGrid="0">
      <p:cViewPr varScale="1">
        <p:scale>
          <a:sx n="105" d="100"/>
          <a:sy n="105" d="100"/>
        </p:scale>
        <p:origin x="216" y="68"/>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22/05/2026</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22/05/2026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Italia </a:t>
            </a:r>
            <a:r>
              <a:rPr lang="it-IT" dirty="0" err="1"/>
              <a:t>attualmentere</a:t>
            </a:r>
            <a:r>
              <a:rPr lang="it-IT" dirty="0"/>
              <a:t> il 10% della popolazione adulta è affetta da Obesità. Ha una mortalità importante, si registrano circa 64000 decessi all’anno ed incide per oltre 4,5 miliardi di euro all’anno sul costo del SSN. </a:t>
            </a:r>
          </a:p>
        </p:txBody>
      </p:sp>
      <p:sp>
        <p:nvSpPr>
          <p:cNvPr id="4" name="Segnaposto numero diapositiva 3"/>
          <p:cNvSpPr>
            <a:spLocks noGrp="1"/>
          </p:cNvSpPr>
          <p:nvPr>
            <p:ph type="sldNum" sz="quarter" idx="5"/>
          </p:nvPr>
        </p:nvSpPr>
        <p:spPr/>
        <p:txBody>
          <a:bodyPr/>
          <a:lstStyle/>
          <a:p>
            <a:fld id="{7E432470-698F-4092-90CB-8358870D1616}" type="slidenum">
              <a:rPr lang="it-IT" smtClean="0"/>
              <a:t>2</a:t>
            </a:fld>
            <a:endParaRPr lang="it-IT"/>
          </a:p>
        </p:txBody>
      </p:sp>
    </p:spTree>
    <p:extLst>
      <p:ext uri="{BB962C8B-B14F-4D97-AF65-F5344CB8AC3E}">
        <p14:creationId xmlns:p14="http://schemas.microsoft.com/office/powerpoint/2010/main" val="3096153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063"/>
                </a:solidFill>
                <a:latin typeface="Instrument Sans Medium" pitchFamily="34" charset="0"/>
                <a:ea typeface="Instrument Sans Medium" pitchFamily="34" charset="-122"/>
                <a:cs typeface="Instrument Sans Medium" pitchFamily="34" charset="-120"/>
              </a:rPr>
              <a:t>A 6 </a:t>
            </a:r>
            <a:r>
              <a:rPr lang="en-US" sz="1200" dirty="0" err="1">
                <a:solidFill>
                  <a:srgbClr val="1E3063"/>
                </a:solidFill>
                <a:latin typeface="Instrument Sans Medium" pitchFamily="34" charset="0"/>
                <a:ea typeface="Instrument Sans Medium" pitchFamily="34" charset="-122"/>
                <a:cs typeface="Instrument Sans Medium" pitchFamily="34" charset="-120"/>
              </a:rPr>
              <a:t>mesi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dall’intervento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chirurgico</a:t>
            </a:r>
            <a:r>
              <a:rPr lang="en-US" sz="1200" dirty="0">
                <a:solidFill>
                  <a:srgbClr val="1E3063"/>
                </a:solidFill>
                <a:latin typeface="Instrument Sans Medium" pitchFamily="34" charset="0"/>
                <a:ea typeface="Instrument Sans Medium" pitchFamily="34" charset="-122"/>
                <a:cs typeface="Instrument Sans Medium" pitchFamily="34" charset="-120"/>
              </a:rPr>
              <a:t>, I </a:t>
            </a:r>
            <a:r>
              <a:rPr lang="en-US" sz="1200" dirty="0" err="1">
                <a:solidFill>
                  <a:srgbClr val="1E3063"/>
                </a:solidFill>
                <a:latin typeface="Instrument Sans Medium" pitchFamily="34" charset="0"/>
                <a:ea typeface="Instrument Sans Medium" pitchFamily="34" charset="-122"/>
                <a:cs typeface="Instrument Sans Medium" pitchFamily="34" charset="-120"/>
              </a:rPr>
              <a:t>valori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degli</a:t>
            </a:r>
            <a:r>
              <a:rPr lang="en-US" sz="1200" dirty="0">
                <a:solidFill>
                  <a:srgbClr val="1E3063"/>
                </a:solidFill>
                <a:latin typeface="Instrument Sans Medium" pitchFamily="34" charset="0"/>
                <a:ea typeface="Instrument Sans Medium" pitchFamily="34" charset="-122"/>
                <a:cs typeface="Instrument Sans Medium" pitchFamily="34" charset="-120"/>
              </a:rPr>
              <a:t> score </a:t>
            </a:r>
            <a:r>
              <a:rPr lang="en-US" sz="1200" dirty="0" err="1">
                <a:solidFill>
                  <a:srgbClr val="1E3063"/>
                </a:solidFill>
                <a:latin typeface="Instrument Sans Medium" pitchFamily="34" charset="0"/>
                <a:ea typeface="Instrument Sans Medium" pitchFamily="34" charset="-122"/>
                <a:cs typeface="Instrument Sans Medium" pitchFamily="34" charset="-120"/>
              </a:rPr>
              <a:t>dei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pazienti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giunti</a:t>
            </a:r>
            <a:r>
              <a:rPr lang="en-US" sz="1200" dirty="0">
                <a:solidFill>
                  <a:srgbClr val="1E3063"/>
                </a:solidFill>
                <a:latin typeface="Instrument Sans Medium" pitchFamily="34" charset="0"/>
                <a:ea typeface="Instrument Sans Medium" pitchFamily="34" charset="-122"/>
                <a:cs typeface="Instrument Sans Medium" pitchFamily="34" charset="-120"/>
              </a:rPr>
              <a:t> a follow Up </a:t>
            </a:r>
            <a:r>
              <a:rPr lang="en-US" sz="1200" dirty="0" err="1">
                <a:solidFill>
                  <a:srgbClr val="1E3063"/>
                </a:solidFill>
                <a:latin typeface="Instrument Sans Medium" pitchFamily="34" charset="0"/>
                <a:ea typeface="Instrument Sans Medium" pitchFamily="34" charset="-122"/>
                <a:cs typeface="Instrument Sans Medium" pitchFamily="34" charset="-120"/>
              </a:rPr>
              <a:t>finora</a:t>
            </a:r>
            <a:r>
              <a:rPr lang="en-US" sz="1200" dirty="0">
                <a:solidFill>
                  <a:srgbClr val="1E3063"/>
                </a:solidFill>
                <a:latin typeface="Instrument Sans Medium" pitchFamily="34" charset="0"/>
                <a:ea typeface="Instrument Sans Medium" pitchFamily="34" charset="-122"/>
                <a:cs typeface="Instrument Sans Medium" pitchFamily="34" charset="-120"/>
              </a:rPr>
              <a:t>. Framingham, Score 2, Arose e Prevent Derived (10 e 30 anni) non </a:t>
            </a:r>
            <a:r>
              <a:rPr lang="en-US" sz="1200" dirty="0" err="1">
                <a:solidFill>
                  <a:srgbClr val="1E3063"/>
                </a:solidFill>
                <a:latin typeface="Instrument Sans Medium" pitchFamily="34" charset="0"/>
                <a:ea typeface="Instrument Sans Medium" pitchFamily="34" charset="-122"/>
                <a:cs typeface="Instrument Sans Medium" pitchFamily="34" charset="-120"/>
              </a:rPr>
              <a:t>presentano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differenze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statisticamente</a:t>
            </a:r>
            <a:r>
              <a:rPr lang="en-US" sz="1200" dirty="0">
                <a:solidFill>
                  <a:srgbClr val="1E3063"/>
                </a:solidFill>
                <a:latin typeface="Instrument Sans Medium" pitchFamily="34" charset="0"/>
                <a:ea typeface="Instrument Sans Medium" pitchFamily="34" charset="-122"/>
                <a:cs typeface="Instrument Sans Medium" pitchFamily="34" charset="-120"/>
              </a:rPr>
              <a:t> significative </a:t>
            </a:r>
            <a:r>
              <a:rPr lang="en-US" sz="1200" dirty="0" err="1">
                <a:solidFill>
                  <a:srgbClr val="1E3063"/>
                </a:solidFill>
                <a:latin typeface="Instrument Sans Medium" pitchFamily="34" charset="0"/>
                <a:ea typeface="Instrument Sans Medium" pitchFamily="34" charset="-122"/>
                <a:cs typeface="Instrument Sans Medium" pitchFamily="34" charset="-120"/>
              </a:rPr>
              <a:t>tra</a:t>
            </a:r>
            <a:r>
              <a:rPr lang="en-US" sz="1200" dirty="0">
                <a:solidFill>
                  <a:srgbClr val="1E3063"/>
                </a:solidFill>
                <a:latin typeface="Instrument Sans Medium" pitchFamily="34" charset="0"/>
                <a:ea typeface="Instrument Sans Medium" pitchFamily="34" charset="-122"/>
                <a:cs typeface="Instrument Sans Medium" pitchFamily="34" charset="-120"/>
              </a:rPr>
              <a:t> 2 </a:t>
            </a:r>
            <a:r>
              <a:rPr lang="en-US" sz="1200" dirty="0" err="1">
                <a:solidFill>
                  <a:srgbClr val="1E3063"/>
                </a:solidFill>
                <a:latin typeface="Instrument Sans Medium" pitchFamily="34" charset="0"/>
                <a:ea typeface="Instrument Sans Medium" pitchFamily="34" charset="-122"/>
                <a:cs typeface="Instrument Sans Medium" pitchFamily="34" charset="-120"/>
              </a:rPr>
              <a:t>gruppi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Questo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dato</a:t>
            </a:r>
            <a:r>
              <a:rPr lang="en-US" sz="1200" dirty="0">
                <a:solidFill>
                  <a:srgbClr val="1E3063"/>
                </a:solidFill>
                <a:latin typeface="Instrument Sans Medium" pitchFamily="34" charset="0"/>
                <a:ea typeface="Instrument Sans Medium" pitchFamily="34" charset="-122"/>
                <a:cs typeface="Instrument Sans Medium" pitchFamily="34" charset="-120"/>
              </a:rPr>
              <a:t> è </a:t>
            </a:r>
            <a:r>
              <a:rPr lang="en-US" sz="1200" dirty="0" err="1">
                <a:solidFill>
                  <a:srgbClr val="1E3063"/>
                </a:solidFill>
                <a:latin typeface="Instrument Sans Medium" pitchFamily="34" charset="0"/>
                <a:ea typeface="Instrument Sans Medium" pitchFamily="34" charset="-122"/>
                <a:cs typeface="Instrument Sans Medium" pitchFamily="34" charset="-120"/>
              </a:rPr>
              <a:t>interessante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perchè</a:t>
            </a:r>
            <a:r>
              <a:rPr lang="en-US" sz="1200" dirty="0">
                <a:solidFill>
                  <a:srgbClr val="1E3063"/>
                </a:solidFill>
                <a:latin typeface="Instrument Sans Medium" pitchFamily="34" charset="0"/>
                <a:ea typeface="Instrument Sans Medium" pitchFamily="34" charset="-122"/>
                <a:cs typeface="Instrument Sans Medium" pitchFamily="34" charset="-120"/>
              </a:rPr>
              <a:t> al baseline I </a:t>
            </a:r>
            <a:r>
              <a:rPr lang="en-US" sz="1200" dirty="0" err="1">
                <a:solidFill>
                  <a:srgbClr val="1E3063"/>
                </a:solidFill>
                <a:latin typeface="Instrument Sans Medium" pitchFamily="34" charset="0"/>
                <a:ea typeface="Instrument Sans Medium" pitchFamily="34" charset="-122"/>
                <a:cs typeface="Instrument Sans Medium" pitchFamily="34" charset="-120"/>
              </a:rPr>
              <a:t>valori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derivati</a:t>
            </a:r>
            <a:r>
              <a:rPr lang="en-US" sz="1200" dirty="0">
                <a:solidFill>
                  <a:srgbClr val="1E3063"/>
                </a:solidFill>
                <a:latin typeface="Instrument Sans Medium" pitchFamily="34" charset="0"/>
                <a:ea typeface="Instrument Sans Medium" pitchFamily="34" charset="-122"/>
                <a:cs typeface="Instrument Sans Medium" pitchFamily="34" charset="-120"/>
              </a:rPr>
              <a:t> dal prevent </a:t>
            </a:r>
            <a:r>
              <a:rPr lang="en-US" sz="1200" dirty="0" err="1">
                <a:solidFill>
                  <a:srgbClr val="1E3063"/>
                </a:solidFill>
                <a:latin typeface="Instrument Sans Medium" pitchFamily="34" charset="0"/>
                <a:ea typeface="Instrument Sans Medium" pitchFamily="34" charset="-122"/>
                <a:cs typeface="Instrument Sans Medium" pitchFamily="34" charset="-120"/>
              </a:rPr>
              <a:t>erano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peggiori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nella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popolazione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che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doveva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essere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sottoposta</a:t>
            </a:r>
            <a:r>
              <a:rPr lang="en-US" sz="1200" dirty="0">
                <a:solidFill>
                  <a:srgbClr val="1E3063"/>
                </a:solidFill>
                <a:latin typeface="Instrument Sans Medium" pitchFamily="34" charset="0"/>
                <a:ea typeface="Instrument Sans Medium" pitchFamily="34" charset="-122"/>
                <a:cs typeface="Instrument Sans Medium" pitchFamily="34" charset="-120"/>
              </a:rPr>
              <a:t> ad OAGB </a:t>
            </a:r>
            <a:r>
              <a:rPr lang="en-US" sz="1200" dirty="0" err="1">
                <a:solidFill>
                  <a:srgbClr val="1E3063"/>
                </a:solidFill>
                <a:latin typeface="Instrument Sans Medium" pitchFamily="34" charset="0"/>
                <a:ea typeface="Instrument Sans Medium" pitchFamily="34" charset="-122"/>
                <a:cs typeface="Instrument Sans Medium" pitchFamily="34" charset="-120"/>
              </a:rPr>
              <a:t>suggerendo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che</a:t>
            </a:r>
            <a:r>
              <a:rPr lang="en-US" sz="1200" dirty="0">
                <a:solidFill>
                  <a:srgbClr val="1E3063"/>
                </a:solidFill>
                <a:latin typeface="Instrument Sans Medium" pitchFamily="34" charset="0"/>
                <a:ea typeface="Instrument Sans Medium" pitchFamily="34" charset="-122"/>
                <a:cs typeface="Instrument Sans Medium" pitchFamily="34" charset="-120"/>
              </a:rPr>
              <a:t> la </a:t>
            </a:r>
            <a:r>
              <a:rPr lang="en-US" sz="1200" dirty="0" err="1">
                <a:solidFill>
                  <a:srgbClr val="1E3063"/>
                </a:solidFill>
                <a:latin typeface="Instrument Sans Medium" pitchFamily="34" charset="0"/>
                <a:ea typeface="Instrument Sans Medium" pitchFamily="34" charset="-122"/>
                <a:cs typeface="Instrument Sans Medium" pitchFamily="34" charset="-120"/>
              </a:rPr>
              <a:t>chirurgia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abbia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attenuato</a:t>
            </a:r>
            <a:r>
              <a:rPr lang="en-US" sz="1200" dirty="0">
                <a:solidFill>
                  <a:srgbClr val="1E3063"/>
                </a:solidFill>
                <a:latin typeface="Instrument Sans Medium" pitchFamily="34" charset="0"/>
                <a:ea typeface="Instrument Sans Medium" pitchFamily="34" charset="-122"/>
                <a:cs typeface="Instrument Sans Medium" pitchFamily="34" charset="-120"/>
              </a:rPr>
              <a:t> le </a:t>
            </a:r>
            <a:r>
              <a:rPr lang="en-US" sz="1200" dirty="0" err="1">
                <a:solidFill>
                  <a:srgbClr val="1E3063"/>
                </a:solidFill>
                <a:latin typeface="Instrument Sans Medium" pitchFamily="34" charset="0"/>
                <a:ea typeface="Instrument Sans Medium" pitchFamily="34" charset="-122"/>
                <a:cs typeface="Instrument Sans Medium" pitchFamily="34" charset="-120"/>
              </a:rPr>
              <a:t>disparità</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iniziali</a:t>
            </a:r>
            <a:r>
              <a:rPr lang="en-US" sz="1200" dirty="0">
                <a:solidFill>
                  <a:srgbClr val="1E3063"/>
                </a:solidFill>
                <a:latin typeface="Instrument Sans Medium" pitchFamily="34" charset="0"/>
                <a:ea typeface="Instrument Sans Medium" pitchFamily="34" charset="-122"/>
                <a:cs typeface="Instrument Sans Medium" pitchFamily="34" charset="-120"/>
              </a:rPr>
              <a:t> del </a:t>
            </a:r>
            <a:r>
              <a:rPr lang="en-US" sz="1200" dirty="0" err="1">
                <a:solidFill>
                  <a:srgbClr val="1E3063"/>
                </a:solidFill>
                <a:latin typeface="Instrument Sans Medium" pitchFamily="34" charset="0"/>
                <a:ea typeface="Instrument Sans Medium" pitchFamily="34" charset="-122"/>
                <a:cs typeface="Instrument Sans Medium" pitchFamily="34" charset="-120"/>
              </a:rPr>
              <a:t>rischio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cardiovascolare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25980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dirty="0"/>
              <a:t>Nel confronto 6 mesi entrambi I gruppi mostrano una riduzione significative degli scores considerati. Il Gruppo OAGB presenta una riduzione più marcata dei valori mediani per la maggior parte degli scores. Un dato rilevante come vediamo in questi grafici è la riduzione della dispersione dei valori suggerendo una Maggiore omogeneità del rischio post intervento chirurgico. L’analisi del Profilo lipidico </a:t>
            </a:r>
            <a:r>
              <a:rPr lang="it-IT" noProof="0" dirty="0" err="1"/>
              <a:t>pre</a:t>
            </a:r>
            <a:r>
              <a:rPr lang="it-IT" noProof="0" dirty="0"/>
              <a:t> e post evidenzia invece un miglioramento differenziato tra le 2 procedure chirurgiche. OAGB è associato ad un impatto metabolico più ampio  e statisticamente significativo. (Leggi slide) Nel complesso I dati ci confermano che l’OAGB esercita un impatto più </a:t>
            </a:r>
            <a:r>
              <a:rPr lang="it-IT" noProof="0" dirty="0" err="1"/>
              <a:t>profonodo</a:t>
            </a:r>
            <a:r>
              <a:rPr lang="it-IT" noProof="0" dirty="0"/>
              <a:t> sul metabolismo lipidico rispetto alla sleeve </a:t>
            </a:r>
            <a:r>
              <a:rPr lang="it-IT" noProof="0" dirty="0" err="1"/>
              <a:t>gastrectomy</a:t>
            </a:r>
            <a:r>
              <a:rPr lang="it-IT" noProof="0" dirty="0"/>
              <a:t>, il tutto è in linea con le evidenze riportate in letteratura per gli interventi a componente malassorbitiva e ci suggeriscono come la scelta della procedura possa essere modulata in base al profilo di rischio metabolico e cardiovascolare del paziente. </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758353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regressione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penalizzata</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LASSO ha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identificato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principali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determinanti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associati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alla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variazione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degli</a:t>
            </a:r>
            <a:r>
              <a:rPr lang="en-US" sz="1800" dirty="0">
                <a:effectLst/>
                <a:latin typeface="Calibri" panose="020F0502020204030204" pitchFamily="34" charset="0"/>
                <a:ea typeface="Calibri" panose="020F0502020204030204" pitchFamily="34" charset="0"/>
                <a:cs typeface="Times New Roman" panose="02020603050405020304" pitchFamily="18" charset="0"/>
              </a:rPr>
              <a:t> score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periodo</a:t>
            </a:r>
            <a:r>
              <a:rPr lang="en-US" sz="1800" dirty="0">
                <a:effectLst/>
                <a:latin typeface="Calibri" panose="020F0502020204030204" pitchFamily="34" charset="0"/>
                <a:ea typeface="Calibri" panose="020F0502020204030204" pitchFamily="34" charset="0"/>
                <a:cs typeface="Times New Roman" panose="02020603050405020304" pitchFamily="18" charset="0"/>
              </a:rPr>
              <a:t> post-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operatorio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evidenziando</a:t>
            </a:r>
            <a:r>
              <a:rPr lang="en-US" sz="1800" dirty="0">
                <a:effectLst/>
                <a:latin typeface="Calibri" panose="020F0502020204030204" pitchFamily="34" charset="0"/>
                <a:ea typeface="Calibri" panose="020F0502020204030204" pitchFamily="34" charset="0"/>
                <a:cs typeface="Times New Roman" panose="02020603050405020304" pitchFamily="18" charset="0"/>
              </a:rPr>
              <a:t> una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convergenza</a:t>
            </a:r>
            <a:r>
              <a:rPr lang="en-US" sz="1800" dirty="0">
                <a:effectLst/>
                <a:latin typeface="Calibri" panose="020F0502020204030204" pitchFamily="34" charset="0"/>
                <a:ea typeface="Calibri" panose="020F0502020204030204" pitchFamily="34" charset="0"/>
                <a:cs typeface="Times New Roman" panose="02020603050405020304" pitchFamily="18" charset="0"/>
              </a:rPr>
              <a:t> verso un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numero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limitato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variabili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chiave</a:t>
            </a:r>
            <a:r>
              <a:rPr lang="en-US" sz="1800" dirty="0">
                <a:effectLst/>
                <a:latin typeface="Calibri" panose="020F0502020204030204" pitchFamily="34" charset="0"/>
                <a:ea typeface="Calibri" panose="020F0502020204030204" pitchFamily="34" charset="0"/>
                <a:cs typeface="Times New Roman" panose="02020603050405020304" pitchFamily="18" charset="0"/>
              </a:rPr>
              <a:t>. Di rilievo il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fatto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che</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 lo score AROSE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l’approccio</a:t>
            </a:r>
            <a:r>
              <a:rPr lang="en-US" sz="1800" dirty="0">
                <a:effectLst/>
                <a:latin typeface="Calibri" panose="020F0502020204030204" pitchFamily="34" charset="0"/>
                <a:ea typeface="Calibri" panose="020F0502020204030204" pitchFamily="34" charset="0"/>
                <a:cs typeface="Times New Roman" panose="02020603050405020304" pitchFamily="18" charset="0"/>
              </a:rPr>
              <a:t> LASSO non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abbia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selezionato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alcuna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variabile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suggerendo</a:t>
            </a:r>
            <a:r>
              <a:rPr lang="en-US" sz="1800" dirty="0">
                <a:effectLst/>
                <a:latin typeface="Calibri" panose="020F0502020204030204" pitchFamily="34" charset="0"/>
                <a:ea typeface="Calibri" panose="020F0502020204030204" pitchFamily="34" charset="0"/>
                <a:cs typeface="Times New Roman" panose="02020603050405020304" pitchFamily="18" charset="0"/>
              </a:rPr>
              <a:t> una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diversa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sensibilità</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modello</a:t>
            </a:r>
            <a:r>
              <a:rPr lang="en-US" sz="1800" dirty="0">
                <a:effectLst/>
                <a:latin typeface="Calibri" panose="020F0502020204030204" pitchFamily="34" charset="0"/>
                <a:ea typeface="Calibri" panose="020F0502020204030204" pitchFamily="34" charset="0"/>
                <a:cs typeface="Times New Roman" panose="02020603050405020304" pitchFamily="18" charset="0"/>
              </a:rPr>
              <a:t> alle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variazioni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osservate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nel</a:t>
            </a:r>
            <a:r>
              <a:rPr lang="en-US" sz="1800" dirty="0">
                <a:effectLst/>
                <a:latin typeface="Calibri" panose="020F0502020204030204" pitchFamily="34" charset="0"/>
                <a:ea typeface="Calibri" panose="020F0502020204030204" pitchFamily="34" charset="0"/>
                <a:cs typeface="Times New Roman" panose="02020603050405020304" pitchFamily="18" charset="0"/>
              </a:rPr>
              <a:t> breve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termine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oppure</a:t>
            </a:r>
            <a:r>
              <a:rPr lang="en-US" sz="1800" dirty="0">
                <a:effectLst/>
                <a:latin typeface="Calibri" panose="020F0502020204030204" pitchFamily="34" charset="0"/>
                <a:ea typeface="Calibri" panose="020F0502020204030204" pitchFamily="34" charset="0"/>
                <a:cs typeface="Times New Roman" panose="02020603050405020304" pitchFamily="18" charset="0"/>
              </a:rPr>
              <a:t> una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struttura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dipendente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singoli</a:t>
            </a:r>
            <a:r>
              <a:rPr lang="en-US" sz="1800" dirty="0">
                <a:effectLst/>
                <a:latin typeface="Calibri" panose="020F0502020204030204" pitchFamily="34" charset="0"/>
                <a:ea typeface="Calibri" panose="020F0502020204030204" pitchFamily="34" charset="0"/>
                <a:cs typeface="Times New Roman" panose="02020603050405020304" pitchFamily="18" charset="0"/>
              </a:rPr>
              <a:t> determinant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trtadizionali</a:t>
            </a:r>
            <a:r>
              <a:rPr lang="en-US" sz="1800" dirty="0">
                <a:effectLst/>
                <a:latin typeface="Calibri" panose="020F0502020204030204" pitchFamily="34" charset="0"/>
                <a:ea typeface="Calibri" panose="020F0502020204030204" pitchFamily="34" charset="0"/>
                <a:cs typeface="Times New Roman" panose="02020603050405020304" pitchFamily="18" charset="0"/>
              </a:rPr>
              <a:t>. Nel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complesso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questi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risultati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ci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rafforzano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l’interpretazione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secondo cui la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riduzione</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rischio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cardiovascolare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stimato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dopo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chiruretgia</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bariatrica</a:t>
            </a:r>
            <a:r>
              <a:rPr lang="en-US" sz="1800" dirty="0">
                <a:effectLst/>
                <a:latin typeface="Calibri" panose="020F0502020204030204" pitchFamily="34" charset="0"/>
                <a:ea typeface="Calibri" panose="020F0502020204030204" pitchFamily="34" charset="0"/>
                <a:cs typeface="Times New Roman" panose="02020603050405020304" pitchFamily="18" charset="0"/>
              </a:rPr>
              <a:t> è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principalmente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mediato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modificazioni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mirate</a:t>
            </a:r>
            <a:r>
              <a:rPr lang="en-US" sz="1800" dirty="0">
                <a:effectLst/>
                <a:latin typeface="Calibri" panose="020F0502020204030204" pitchFamily="34" charset="0"/>
                <a:ea typeface="Calibri" panose="020F0502020204030204" pitchFamily="34" charset="0"/>
                <a:cs typeface="Times New Roman" panose="02020603050405020304" pitchFamily="18" charset="0"/>
              </a:rPr>
              <a:t> di determinant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cardiometabolici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chiave</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come il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profilo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lipidico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piuttosto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che</a:t>
            </a:r>
            <a:r>
              <a:rPr lang="en-US" sz="1800" dirty="0">
                <a:effectLst/>
                <a:latin typeface="Calibri" panose="020F0502020204030204" pitchFamily="34" charset="0"/>
                <a:ea typeface="Calibri" panose="020F0502020204030204" pitchFamily="34" charset="0"/>
                <a:cs typeface="Times New Roman" panose="02020603050405020304" pitchFamily="18" charset="0"/>
              </a:rPr>
              <a:t> 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altre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variabili</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947550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a:t>
            </a:r>
            <a:r>
              <a:rPr lang="en-US" dirty="0" err="1"/>
              <a:t>quanto</a:t>
            </a:r>
            <a:r>
              <a:rPr lang="en-US" dirty="0"/>
              <a:t> </a:t>
            </a:r>
            <a:r>
              <a:rPr lang="en-US" dirty="0" err="1"/>
              <a:t>riguarda</a:t>
            </a:r>
            <a:r>
              <a:rPr lang="en-US" dirty="0"/>
              <a:t> I </a:t>
            </a:r>
            <a:r>
              <a:rPr lang="en-US" dirty="0" err="1"/>
              <a:t>limiti</a:t>
            </a:r>
            <a:r>
              <a:rPr lang="en-US" dirty="0"/>
              <a:t> </a:t>
            </a:r>
            <a:r>
              <a:rPr lang="en-US" dirty="0" err="1"/>
              <a:t>dello</a:t>
            </a:r>
            <a:r>
              <a:rPr lang="en-US" dirty="0"/>
              <a:t> studio </a:t>
            </a:r>
            <a:r>
              <a:rPr lang="en-US" dirty="0" err="1"/>
              <a:t>abbiamo</a:t>
            </a:r>
            <a:r>
              <a:rPr lang="en-US" dirty="0"/>
              <a:t> </a:t>
            </a:r>
            <a:r>
              <a:rPr lang="en-US" dirty="0" err="1"/>
              <a:t>innanzi</a:t>
            </a:r>
            <a:r>
              <a:rPr lang="en-US" dirty="0"/>
              <a:t> </a:t>
            </a:r>
            <a:r>
              <a:rPr lang="en-US" dirty="0" err="1"/>
              <a:t>tutto</a:t>
            </a:r>
            <a:r>
              <a:rPr lang="en-US" dirty="0"/>
              <a:t> </a:t>
            </a:r>
            <a:r>
              <a:rPr lang="en-US" dirty="0" err="1"/>
              <a:t>che</a:t>
            </a:r>
            <a:r>
              <a:rPr lang="en-US" dirty="0"/>
              <a:t> </a:t>
            </a:r>
            <a:r>
              <a:rPr lang="en-US" dirty="0" err="1"/>
              <a:t>si</a:t>
            </a:r>
            <a:r>
              <a:rPr lang="en-US" dirty="0"/>
              <a:t> </a:t>
            </a:r>
            <a:r>
              <a:rPr lang="en-US" dirty="0" err="1"/>
              <a:t>tratta</a:t>
            </a:r>
            <a:r>
              <a:rPr lang="en-US" dirty="0"/>
              <a:t> di uno studio </a:t>
            </a:r>
            <a:r>
              <a:rPr lang="en-US" dirty="0" err="1"/>
              <a:t>monocentrico</a:t>
            </a:r>
            <a:r>
              <a:rPr lang="en-US" dirty="0"/>
              <a:t>, non </a:t>
            </a:r>
            <a:r>
              <a:rPr lang="en-US" dirty="0" err="1"/>
              <a:t>c’è</a:t>
            </a:r>
            <a:r>
              <a:rPr lang="en-US" dirty="0"/>
              <a:t> </a:t>
            </a:r>
            <a:r>
              <a:rPr lang="en-US" dirty="0" err="1"/>
              <a:t>randomizzazione</a:t>
            </a:r>
            <a:r>
              <a:rPr lang="en-US" dirty="0"/>
              <a:t> e </a:t>
            </a:r>
            <a:r>
              <a:rPr lang="en-US" dirty="0" err="1"/>
              <a:t>quindi</a:t>
            </a:r>
            <a:r>
              <a:rPr lang="en-US" dirty="0"/>
              <a:t> </a:t>
            </a:r>
            <a:r>
              <a:rPr lang="en-US" dirty="0" err="1"/>
              <a:t>possono</a:t>
            </a:r>
            <a:r>
              <a:rPr lang="en-US" dirty="0"/>
              <a:t> </a:t>
            </a:r>
            <a:r>
              <a:rPr lang="en-US" dirty="0" err="1"/>
              <a:t>esserci</a:t>
            </a:r>
            <a:r>
              <a:rPr lang="en-US" dirty="0"/>
              <a:t> bias </a:t>
            </a:r>
            <a:r>
              <a:rPr lang="en-US" dirty="0" err="1"/>
              <a:t>dei</a:t>
            </a:r>
            <a:r>
              <a:rPr lang="en-US" dirty="0"/>
              <a:t> </a:t>
            </a:r>
            <a:r>
              <a:rPr lang="en-US" dirty="0" err="1"/>
              <a:t>gruppi</a:t>
            </a:r>
            <a:r>
              <a:rPr lang="en-US" dirty="0"/>
              <a:t>. Il </a:t>
            </a:r>
            <a:r>
              <a:rPr lang="en-US" dirty="0" err="1"/>
              <a:t>campione</a:t>
            </a:r>
            <a:r>
              <a:rPr lang="en-US" dirty="0"/>
              <a:t> </a:t>
            </a:r>
            <a:r>
              <a:rPr lang="en-US" dirty="0" err="1"/>
              <a:t>attualmente</a:t>
            </a:r>
            <a:r>
              <a:rPr lang="en-US" dirty="0"/>
              <a:t> è </a:t>
            </a:r>
            <a:r>
              <a:rPr lang="en-US" dirty="0" err="1"/>
              <a:t>contenuto</a:t>
            </a:r>
            <a:r>
              <a:rPr lang="en-US" dirty="0"/>
              <a:t> ed il follow up è A breve </a:t>
            </a:r>
            <a:r>
              <a:rPr lang="en-US" dirty="0" err="1"/>
              <a:t>termine</a:t>
            </a:r>
            <a:r>
              <a:rPr lang="en-US" dirty="0"/>
              <a:t>. Per il </a:t>
            </a:r>
            <a:r>
              <a:rPr lang="en-US" dirty="0" err="1"/>
              <a:t>futuro</a:t>
            </a:r>
            <a:r>
              <a:rPr lang="en-US" dirty="0"/>
              <a:t> </a:t>
            </a:r>
            <a:r>
              <a:rPr lang="en-US" dirty="0" err="1"/>
              <a:t>Sarebbe</a:t>
            </a:r>
            <a:r>
              <a:rPr lang="en-US" dirty="0"/>
              <a:t> utile </a:t>
            </a:r>
            <a:r>
              <a:rPr lang="en-US" dirty="0" err="1"/>
              <a:t>programmare</a:t>
            </a:r>
            <a:r>
              <a:rPr lang="en-US" dirty="0"/>
              <a:t> </a:t>
            </a:r>
            <a:r>
              <a:rPr lang="en-US" dirty="0" err="1"/>
              <a:t>studi</a:t>
            </a:r>
            <a:r>
              <a:rPr lang="en-US" dirty="0"/>
              <a:t> comparative </a:t>
            </a:r>
            <a:r>
              <a:rPr lang="en-US" dirty="0" err="1"/>
              <a:t>randominzzati</a:t>
            </a:r>
            <a:r>
              <a:rPr lang="en-US" dirty="0"/>
              <a:t> </a:t>
            </a:r>
            <a:r>
              <a:rPr lang="en-US" dirty="0" err="1"/>
              <a:t>integrando</a:t>
            </a:r>
            <a:r>
              <a:rPr lang="en-US" dirty="0"/>
              <a:t> </a:t>
            </a:r>
            <a:r>
              <a:rPr lang="en-US" dirty="0" err="1"/>
              <a:t>anche</a:t>
            </a:r>
            <a:r>
              <a:rPr lang="en-US" dirty="0"/>
              <a:t> biomarker </a:t>
            </a:r>
            <a:r>
              <a:rPr lang="en-US" dirty="0" err="1"/>
              <a:t>infiammatori</a:t>
            </a:r>
            <a:r>
              <a:rPr lang="en-US" dirty="0"/>
              <a:t> e </a:t>
            </a:r>
            <a:r>
              <a:rPr lang="en-US" dirty="0" err="1"/>
              <a:t>prestando</a:t>
            </a:r>
            <a:r>
              <a:rPr lang="en-US" dirty="0"/>
              <a:t> </a:t>
            </a:r>
            <a:r>
              <a:rPr lang="en-US" dirty="0" err="1"/>
              <a:t>attenzione</a:t>
            </a:r>
            <a:r>
              <a:rPr lang="en-US" dirty="0"/>
              <a:t> </a:t>
            </a:r>
            <a:r>
              <a:rPr lang="en-US" dirty="0" err="1"/>
              <a:t>alla</a:t>
            </a:r>
            <a:r>
              <a:rPr lang="en-US" dirty="0"/>
              <a:t> </a:t>
            </a:r>
            <a:r>
              <a:rPr lang="en-US" dirty="0" err="1"/>
              <a:t>popolazione</a:t>
            </a:r>
            <a:r>
              <a:rPr lang="en-US" dirty="0"/>
              <a:t> </a:t>
            </a:r>
            <a:r>
              <a:rPr lang="en-US" dirty="0" err="1"/>
              <a:t>giovane</a:t>
            </a:r>
            <a:r>
              <a:rPr lang="en-US" dirty="0"/>
              <a:t> under 40 </a:t>
            </a:r>
            <a:r>
              <a:rPr lang="en-US" dirty="0" err="1"/>
              <a:t>poiche</a:t>
            </a:r>
            <a:r>
              <a:rPr lang="en-US" dirty="0"/>
              <a:t> è sotto </a:t>
            </a:r>
            <a:r>
              <a:rPr lang="en-US" dirty="0" err="1"/>
              <a:t>rappresentata</a:t>
            </a:r>
            <a:r>
              <a:rPr lang="en-US" dirty="0"/>
              <a:t> </a:t>
            </a:r>
            <a:r>
              <a:rPr lang="en-US" dirty="0" err="1"/>
              <a:t>nei</a:t>
            </a:r>
            <a:r>
              <a:rPr lang="en-US" dirty="0"/>
              <a:t> </a:t>
            </a:r>
            <a:r>
              <a:rPr lang="en-US" dirty="0" err="1"/>
              <a:t>modelli</a:t>
            </a:r>
            <a:r>
              <a:rPr lang="en-US" dirty="0"/>
              <a:t> di </a:t>
            </a:r>
            <a:r>
              <a:rPr lang="en-US" dirty="0" err="1"/>
              <a:t>derivazione</a:t>
            </a:r>
            <a:r>
              <a:rPr lang="en-US" dirty="0"/>
              <a:t> </a:t>
            </a:r>
            <a:r>
              <a:rPr lang="en-US" dirty="0" err="1"/>
              <a:t>tradizionali</a:t>
            </a:r>
            <a:r>
              <a:rPr lang="en-US" dirty="0"/>
              <a:t>. </a:t>
            </a:r>
            <a:r>
              <a:rPr lang="en-US" dirty="0" err="1"/>
              <a:t>Inoltre</a:t>
            </a:r>
            <a:r>
              <a:rPr lang="en-US" dirty="0"/>
              <a:t> </a:t>
            </a:r>
            <a:r>
              <a:rPr lang="en-US" dirty="0" err="1"/>
              <a:t>gli</a:t>
            </a:r>
            <a:r>
              <a:rPr lang="en-US" dirty="0"/>
              <a:t> score </a:t>
            </a:r>
            <a:r>
              <a:rPr lang="en-US" dirty="0" err="1"/>
              <a:t>sono</a:t>
            </a:r>
            <a:r>
              <a:rPr lang="en-US" dirty="0"/>
              <a:t> </a:t>
            </a:r>
            <a:r>
              <a:rPr lang="en-US" dirty="0" err="1"/>
              <a:t>stati</a:t>
            </a:r>
            <a:r>
              <a:rPr lang="en-US" dirty="0"/>
              <a:t> </a:t>
            </a:r>
            <a:r>
              <a:rPr lang="en-US" dirty="0" err="1"/>
              <a:t>adattati</a:t>
            </a:r>
            <a:r>
              <a:rPr lang="en-US" dirty="0"/>
              <a:t> </a:t>
            </a:r>
            <a:r>
              <a:rPr lang="en-US" dirty="0" err="1"/>
              <a:t>alla</a:t>
            </a:r>
            <a:r>
              <a:rPr lang="en-US" dirty="0"/>
              <a:t> nostra </a:t>
            </a:r>
            <a:r>
              <a:rPr lang="en-US" dirty="0" err="1"/>
              <a:t>popolazione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dirty="0"/>
              <a:t>Per concludere, La chirurgia </a:t>
            </a:r>
            <a:r>
              <a:rPr lang="it-IT" noProof="0" dirty="0" err="1"/>
              <a:t>bariatrica</a:t>
            </a:r>
            <a:r>
              <a:rPr lang="it-IT" noProof="0" dirty="0"/>
              <a:t> è associata ad una riduzione precoce e significativa del rischio cv nel pz obeso selezionato. L’OAGB presenta un impatto </a:t>
            </a:r>
            <a:r>
              <a:rPr lang="it-IT" noProof="0" dirty="0" err="1"/>
              <a:t>piu</a:t>
            </a:r>
            <a:r>
              <a:rPr lang="it-IT" noProof="0" dirty="0"/>
              <a:t> profondo sul profilo lipidico rispetto a SG (chirurgia metabolica). Gli score tradizionali sono sicuramente degli strumenti utili ma subottimali per descrivere la complessità del </a:t>
            </a:r>
            <a:r>
              <a:rPr lang="it-IT" noProof="0" dirty="0" err="1"/>
              <a:t>profile</a:t>
            </a:r>
            <a:r>
              <a:rPr lang="it-IT" noProof="0" dirty="0"/>
              <a:t> cv del paziente </a:t>
            </a:r>
            <a:r>
              <a:rPr lang="it-IT" noProof="0" dirty="0" err="1"/>
              <a:t>bariatrico</a:t>
            </a:r>
            <a:r>
              <a:rPr lang="it-IT" noProof="0" dirty="0"/>
              <a:t>. I risultati supportano e rafforzano il concetto di chirurgia </a:t>
            </a:r>
            <a:r>
              <a:rPr lang="it-IT" noProof="0" dirty="0" err="1"/>
              <a:t>bariatrica</a:t>
            </a:r>
            <a:r>
              <a:rPr lang="it-IT" noProof="0" dirty="0"/>
              <a:t> come intervento a forte valenza metabolica con potenziale prognostico long </a:t>
            </a:r>
            <a:r>
              <a:rPr lang="it-IT" noProof="0" dirty="0" err="1"/>
              <a:t>term</a:t>
            </a:r>
            <a:r>
              <a:rPr lang="it-IT" noProof="0" dirty="0"/>
              <a:t> ed infine sono necessari studi prospettici randomizzati e prolungati nel tempo per determinare se la riduzione degli score si traduce in una riduzione degli eventi cardiovascolari maggiori nel paziente obeso per valutare una personalizzazione terapeutica. Ho terminato</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Iniziamo con il definire l’ obesità. L’obesità è una patologia cronica a carattere sistemico associata ad un aumento del rischio di molteplici patologie e riduzione conseguente dell’aspettativa di vita. Storicamente e da linee guida è definita come BMI superiore a 30 nella popolazione con una distinzione con gli asiatici in cui il </a:t>
            </a:r>
            <a:r>
              <a:rPr lang="it-IT" dirty="0" err="1"/>
              <a:t>cut</a:t>
            </a:r>
            <a:r>
              <a:rPr lang="it-IT" dirty="0"/>
              <a:t> off è 25.  Il tessuto adiposo si comporta come vero e proprio organo endocrino responsabile di alterazioni organiche tramite secrezione di citochine pro infiammatorie che influenzano il metabolismo su </a:t>
            </a:r>
            <a:r>
              <a:rPr lang="it-IT" dirty="0" err="1"/>
              <a:t>piu</a:t>
            </a:r>
            <a:r>
              <a:rPr lang="it-IT" dirty="0"/>
              <a:t> livelli aumentando </a:t>
            </a:r>
            <a:r>
              <a:rPr lang="it-IT" dirty="0" err="1"/>
              <a:t>l’incidenze</a:t>
            </a:r>
            <a:r>
              <a:rPr lang="it-IT" dirty="0"/>
              <a:t> delle qui citate patologie. In generale il rischio di questi disordini aumenta con l’aumentare del </a:t>
            </a:r>
            <a:r>
              <a:rPr lang="it-IT" dirty="0" err="1"/>
              <a:t>bmi</a:t>
            </a:r>
            <a:r>
              <a:rPr lang="it-IT" dirty="0"/>
              <a:t>, in particolare, come possiamo vedere per il diabete di tipo 2. </a:t>
            </a:r>
          </a:p>
        </p:txBody>
      </p:sp>
      <p:sp>
        <p:nvSpPr>
          <p:cNvPr id="4" name="Segnaposto numero diapositiva 3"/>
          <p:cNvSpPr>
            <a:spLocks noGrp="1"/>
          </p:cNvSpPr>
          <p:nvPr>
            <p:ph type="sldNum" sz="quarter" idx="5"/>
          </p:nvPr>
        </p:nvSpPr>
        <p:spPr/>
        <p:txBody>
          <a:bodyPr/>
          <a:lstStyle/>
          <a:p>
            <a:fld id="{7E432470-698F-4092-90CB-8358870D1616}" type="slidenum">
              <a:rPr lang="it-IT" smtClean="0"/>
              <a:t>3</a:t>
            </a:fld>
            <a:endParaRPr lang="it-IT"/>
          </a:p>
        </p:txBody>
      </p:sp>
    </p:spTree>
    <p:extLst>
      <p:ext uri="{BB962C8B-B14F-4D97-AF65-F5344CB8AC3E}">
        <p14:creationId xmlns:p14="http://schemas.microsoft.com/office/powerpoint/2010/main" val="303272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Le malattie cardiovascolari rappresentano una delle principali cause di morbilità e mortalità negli obesi. Attualmente la stratificazione del rischio cardiovascolare si basa su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score</a:t>
            </a:r>
            <a:r>
              <a:rPr lang="it-IT" sz="1800" dirty="0">
                <a:effectLst/>
                <a:latin typeface="Calibri" panose="020F0502020204030204" pitchFamily="34" charset="0"/>
                <a:ea typeface="Calibri" panose="020F0502020204030204" pitchFamily="34" charset="0"/>
                <a:cs typeface="Times New Roman" panose="02020603050405020304" pitchFamily="18" charset="0"/>
              </a:rPr>
              <a:t> validati in coorti di popolazione generale. Questi score integrano variabili cliniche e laboratoristiche per stimare la probabilità di eventi cardiovascolari maggiori a 10 anni. Tuttavia, la loro applicabilità in soggetti con </a:t>
            </a:r>
            <a:r>
              <a:rPr lang="it-IT" sz="1800" b="1" dirty="0">
                <a:effectLst/>
                <a:latin typeface="Calibri" panose="020F0502020204030204" pitchFamily="34" charset="0"/>
                <a:ea typeface="Calibri" panose="020F0502020204030204" pitchFamily="34" charset="0"/>
                <a:cs typeface="Times New Roman" panose="02020603050405020304" pitchFamily="18" charset="0"/>
              </a:rPr>
              <a:t>obesità severa</a:t>
            </a:r>
            <a:r>
              <a:rPr lang="it-IT" sz="1800" dirty="0">
                <a:effectLst/>
                <a:latin typeface="Calibri" panose="020F0502020204030204" pitchFamily="34" charset="0"/>
                <a:ea typeface="Calibri" panose="020F0502020204030204" pitchFamily="34" charset="0"/>
                <a:cs typeface="Times New Roman" panose="02020603050405020304" pitchFamily="18" charset="0"/>
              </a:rPr>
              <a:t> e nel periodo post-operatorio precoce presenta potenziali limiti interpretativi che questo studio intende esplorare.</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Questi sono principiali score utilizzati nella pratica clinica.</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In questo contesto si inserisce l’AROSE score che è stato sviluppato per calcolare il rischio di malattia aterosclerotica a 10 anni in soggetti con obesità, tuttavia non è uno score ancora validato.</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trattamento dell’obesità ad oggi La chirurgia </a:t>
            </a:r>
            <a:r>
              <a:rPr lang="it-IT" dirty="0" err="1"/>
              <a:t>Bariatrica</a:t>
            </a:r>
            <a:r>
              <a:rPr lang="it-IT" dirty="0"/>
              <a:t> e Metabolica è una chirurgia Sicura. Ha più o meno le stesse complicanze short </a:t>
            </a:r>
            <a:r>
              <a:rPr lang="it-IT" dirty="0" err="1"/>
              <a:t>term</a:t>
            </a:r>
            <a:r>
              <a:rPr lang="it-IT" dirty="0"/>
              <a:t> di procedure comuni come appendicectomia e colecistectomia ( mininvasive chiaramente). Attualmente è estremamente efficace nel raggiungimento della perdita di peso e nel controllo del Diabete di Tipo 2 soprattutto con le procedure malassorbitive come il bypass ed OAGB. Questo ci ha portato ad un cambio di paradigma passando da chirurgia </a:t>
            </a:r>
            <a:r>
              <a:rPr lang="it-IT" dirty="0" err="1"/>
              <a:t>bariatrica</a:t>
            </a:r>
            <a:r>
              <a:rPr lang="it-IT" dirty="0"/>
              <a:t> a chirurgia metabolica (gamma) </a:t>
            </a:r>
          </a:p>
        </p:txBody>
      </p:sp>
      <p:sp>
        <p:nvSpPr>
          <p:cNvPr id="4" name="Segnaposto numero diapositiva 3"/>
          <p:cNvSpPr>
            <a:spLocks noGrp="1"/>
          </p:cNvSpPr>
          <p:nvPr>
            <p:ph type="sldNum" sz="quarter" idx="5"/>
          </p:nvPr>
        </p:nvSpPr>
        <p:spPr/>
        <p:txBody>
          <a:bodyPr/>
          <a:lstStyle/>
          <a:p>
            <a:fld id="{7E432470-698F-4092-90CB-8358870D1616}" type="slidenum">
              <a:rPr lang="it-IT" smtClean="0"/>
              <a:t>5</a:t>
            </a:fld>
            <a:endParaRPr lang="it-IT"/>
          </a:p>
        </p:txBody>
      </p:sp>
    </p:spTree>
    <p:extLst>
      <p:ext uri="{BB962C8B-B14F-4D97-AF65-F5344CB8AC3E}">
        <p14:creationId xmlns:p14="http://schemas.microsoft.com/office/powerpoint/2010/main" val="150755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noProof="0" dirty="0"/>
              <a:t>Alla luce delle premesse fatte finora Lo studio </a:t>
            </a:r>
            <a:r>
              <a:rPr lang="it-IT" noProof="0" dirty="0" err="1"/>
              <a:t>Bariheart</a:t>
            </a:r>
            <a:r>
              <a:rPr lang="it-IT" noProof="0" dirty="0"/>
              <a:t>, si propone di analizzare gli effetti della chirurgia </a:t>
            </a:r>
            <a:r>
              <a:rPr lang="it-IT" noProof="0" dirty="0" err="1"/>
              <a:t>bariatrica</a:t>
            </a:r>
            <a:r>
              <a:rPr lang="it-IT" noProof="0" dirty="0"/>
              <a:t> sul profilo di rischio cardiovascolare. Si tratta di uno studio clinico traslazionale attualmente  in Corso presso il Maria Cecilia hospital che è un centro di eccellenza della </a:t>
            </a:r>
            <a:r>
              <a:rPr lang="it-IT" noProof="0" dirty="0" err="1"/>
              <a:t>sicob</a:t>
            </a:r>
            <a:r>
              <a:rPr lang="it-IT" noProof="0" dirty="0"/>
              <a:t> che esegue </a:t>
            </a:r>
            <a:r>
              <a:rPr lang="it-IT" noProof="0" dirty="0" err="1"/>
              <a:t>piu</a:t>
            </a:r>
            <a:r>
              <a:rPr lang="it-IT" noProof="0" dirty="0"/>
              <a:t> di 1000 procedure all’anno di chirurgia dell’obesità con tecnica mini invasive. In questo studio sono stati reclutati pazienti secondo questi criteri di inclusione ed esclusione. Leggi slide. I pazienti sono candidati a sleeve o OAGB: La sleeve </a:t>
            </a:r>
            <a:r>
              <a:rPr lang="it-IT" noProof="0" dirty="0" err="1"/>
              <a:t>gastrectomy</a:t>
            </a:r>
            <a:r>
              <a:rPr lang="it-IT" noProof="0" dirty="0"/>
              <a:t> è un intervento restrittivo con implicazioni metaboliche sulla riduzione di grelina (ormone della fame) prodotta nel fondo gastrico che viene rimosso, mentre il OAGB è una procedura principalmente malassorbitiva che consiste nella creazione di una tasca gastrica ed un anastomosi gastro digiunale a circa 200 cm dal legamento di </a:t>
            </a:r>
            <a:r>
              <a:rPr lang="it-IT" noProof="0" dirty="0" err="1"/>
              <a:t>treitz</a:t>
            </a:r>
            <a:r>
              <a:rPr lang="it-IT" noProof="0" dirty="0"/>
              <a:t>  </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33952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1" dirty="0">
                <a:effectLst/>
                <a:latin typeface="Calibri" panose="020F0502020204030204" pitchFamily="34" charset="0"/>
                <a:ea typeface="Calibri" panose="020F0502020204030204" pitchFamily="34" charset="0"/>
                <a:cs typeface="Times New Roman" panose="02020603050405020304" pitchFamily="18" charset="0"/>
              </a:rPr>
              <a:t>Partendo dalla coorte dello studio BARIHEART, abbiamo sviluppato uno Studio osservazionale monocentrico</a:t>
            </a:r>
            <a:r>
              <a:rPr lang="it-IT" sz="1800" dirty="0">
                <a:effectLst/>
                <a:latin typeface="Calibri" panose="020F0502020204030204" pitchFamily="34" charset="0"/>
                <a:ea typeface="Calibri" panose="020F0502020204030204" pitchFamily="34" charset="0"/>
                <a:cs typeface="Times New Roman" panose="02020603050405020304" pitchFamily="18" charset="0"/>
              </a:rPr>
              <a:t> su una coorte prospettica con analisi </a:t>
            </a:r>
            <a:r>
              <a:rPr lang="it-IT" sz="1800" dirty="0" err="1">
                <a:effectLst/>
                <a:latin typeface="Calibri" panose="020F0502020204030204" pitchFamily="34" charset="0"/>
                <a:ea typeface="Calibri" panose="020F0502020204030204" pitchFamily="34" charset="0"/>
                <a:cs typeface="Times New Roman" panose="02020603050405020304" pitchFamily="18" charset="0"/>
              </a:rPr>
              <a:t>pre</a:t>
            </a:r>
            <a:r>
              <a:rPr lang="it-IT" sz="1800" dirty="0">
                <a:effectLst/>
                <a:latin typeface="Calibri" panose="020F0502020204030204" pitchFamily="34" charset="0"/>
                <a:ea typeface="Calibri" panose="020F0502020204030204" pitchFamily="34" charset="0"/>
                <a:cs typeface="Times New Roman" panose="02020603050405020304" pitchFamily="18" charset="0"/>
              </a:rPr>
              <a:t>-post operatoria (T0–T1) di pazienti obesi sottoposti a SG e OAGB. Su questi pazienti abbiamo calcolato il profilo di rischio cardiovascolare tramite gli scores al baseline ed a 6 mesi dall’intervento chirurgico ed  analizzato le variazioni del rischio cardiovascolare e dei parametri antropometrici e di laboratorio di quelli tornati a FU. Successivamente tramite metodo di Regressione LASSO abbiamo identificato i determinanti associate alla variazione degli scores. I calcoli sono stati eseguiti con software R v4.5 con l’obiettivo di valutare le variazioni del rischio stimato e quali sono i driver principali della riduzione dello stesso. Un end point secondario è quello di fornire elementi utili per futuri studi comparativi tra tecniche chirurgiche differenti confronto tra le 2 procedure.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E3063"/>
                </a:solidFill>
                <a:latin typeface="Instrument Sans Medium" pitchFamily="34" charset="0"/>
                <a:ea typeface="Instrument Sans Medium" pitchFamily="34" charset="-122"/>
                <a:cs typeface="Instrument Sans Medium" pitchFamily="34" charset="-120"/>
              </a:rPr>
              <a:t>I </a:t>
            </a:r>
            <a:r>
              <a:rPr lang="en-US" sz="1200" dirty="0" err="1">
                <a:solidFill>
                  <a:srgbClr val="1E3063"/>
                </a:solidFill>
                <a:latin typeface="Instrument Sans Medium" pitchFamily="34" charset="0"/>
                <a:ea typeface="Instrument Sans Medium" pitchFamily="34" charset="-122"/>
                <a:cs typeface="Instrument Sans Medium" pitchFamily="34" charset="-120"/>
              </a:rPr>
              <a:t>parametri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antropometrici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basali</a:t>
            </a:r>
            <a:r>
              <a:rPr lang="en-US" sz="1200" dirty="0">
                <a:solidFill>
                  <a:srgbClr val="1E3063"/>
                </a:solidFill>
                <a:latin typeface="Instrument Sans Medium" pitchFamily="34" charset="0"/>
                <a:ea typeface="Instrument Sans Medium" pitchFamily="34" charset="-122"/>
                <a:cs typeface="Instrument Sans Medium" pitchFamily="34" charset="-120"/>
              </a:rPr>
              <a:t> — </a:t>
            </a:r>
            <a:r>
              <a:rPr lang="en-US" sz="1200" dirty="0" err="1">
                <a:solidFill>
                  <a:srgbClr val="1E3063"/>
                </a:solidFill>
                <a:latin typeface="Instrument Sans Medium" pitchFamily="34" charset="0"/>
                <a:ea typeface="Instrument Sans Medium" pitchFamily="34" charset="-122"/>
                <a:cs typeface="Instrument Sans Medium" pitchFamily="34" charset="-120"/>
              </a:rPr>
              <a:t>inclusi</a:t>
            </a:r>
            <a:r>
              <a:rPr lang="en-US" sz="1200" dirty="0">
                <a:solidFill>
                  <a:srgbClr val="1E3063"/>
                </a:solidFill>
                <a:latin typeface="Instrument Sans Medium" pitchFamily="34" charset="0"/>
                <a:ea typeface="Instrument Sans Medium" pitchFamily="34" charset="-122"/>
                <a:cs typeface="Instrument Sans Medium" pitchFamily="34" charset="-120"/>
              </a:rPr>
              <a:t> peso </a:t>
            </a:r>
            <a:r>
              <a:rPr lang="en-US" sz="1200" dirty="0" err="1">
                <a:solidFill>
                  <a:srgbClr val="1E3063"/>
                </a:solidFill>
                <a:latin typeface="Instrument Sans Medium" pitchFamily="34" charset="0"/>
                <a:ea typeface="Instrument Sans Medium" pitchFamily="34" charset="-122"/>
                <a:cs typeface="Instrument Sans Medium" pitchFamily="34" charset="-120"/>
              </a:rPr>
              <a:t>corporeo</a:t>
            </a:r>
            <a:r>
              <a:rPr lang="en-US" sz="1200" dirty="0">
                <a:solidFill>
                  <a:srgbClr val="1E3063"/>
                </a:solidFill>
                <a:latin typeface="Instrument Sans Medium" pitchFamily="34" charset="0"/>
                <a:ea typeface="Instrument Sans Medium" pitchFamily="34" charset="-122"/>
                <a:cs typeface="Instrument Sans Medium" pitchFamily="34" charset="-120"/>
              </a:rPr>
              <a:t>, BMI, BSA, </a:t>
            </a:r>
            <a:r>
              <a:rPr lang="en-US" sz="1200" dirty="0" err="1">
                <a:solidFill>
                  <a:srgbClr val="1E3063"/>
                </a:solidFill>
                <a:latin typeface="Instrument Sans Medium" pitchFamily="34" charset="0"/>
                <a:ea typeface="Instrument Sans Medium" pitchFamily="34" charset="-122"/>
                <a:cs typeface="Instrument Sans Medium" pitchFamily="34" charset="-120"/>
              </a:rPr>
              <a:t>circonferenza</a:t>
            </a:r>
            <a:r>
              <a:rPr lang="en-US" sz="1200" dirty="0">
                <a:solidFill>
                  <a:srgbClr val="1E3063"/>
                </a:solidFill>
                <a:latin typeface="Instrument Sans Medium" pitchFamily="34" charset="0"/>
                <a:ea typeface="Instrument Sans Medium" pitchFamily="34" charset="-122"/>
                <a:cs typeface="Instrument Sans Medium" pitchFamily="34" charset="-120"/>
              </a:rPr>
              <a:t> vita, </a:t>
            </a:r>
            <a:r>
              <a:rPr lang="en-US" sz="1200" dirty="0" err="1">
                <a:solidFill>
                  <a:srgbClr val="1E3063"/>
                </a:solidFill>
                <a:latin typeface="Instrument Sans Medium" pitchFamily="34" charset="0"/>
                <a:ea typeface="Instrument Sans Medium" pitchFamily="34" charset="-122"/>
                <a:cs typeface="Instrument Sans Medium" pitchFamily="34" charset="-120"/>
              </a:rPr>
              <a:t>fianchi</a:t>
            </a:r>
            <a:r>
              <a:rPr lang="en-US" sz="1200" dirty="0">
                <a:solidFill>
                  <a:srgbClr val="1E3063"/>
                </a:solidFill>
                <a:latin typeface="Instrument Sans Medium" pitchFamily="34" charset="0"/>
                <a:ea typeface="Instrument Sans Medium" pitchFamily="34" charset="-122"/>
                <a:cs typeface="Instrument Sans Medium" pitchFamily="34" charset="-120"/>
              </a:rPr>
              <a:t> e WHR — </a:t>
            </a:r>
            <a:r>
              <a:rPr lang="en-US" sz="1200" b="1" dirty="0">
                <a:solidFill>
                  <a:srgbClr val="1E3063"/>
                </a:solidFill>
                <a:latin typeface="Instrument Sans Medium" pitchFamily="34" charset="0"/>
                <a:ea typeface="Instrument Sans Medium" pitchFamily="34" charset="-122"/>
                <a:cs typeface="Instrument Sans Medium" pitchFamily="34" charset="-120"/>
              </a:rPr>
              <a:t>non </a:t>
            </a:r>
            <a:r>
              <a:rPr lang="en-US" sz="1200" b="1" dirty="0" err="1">
                <a:solidFill>
                  <a:srgbClr val="1E3063"/>
                </a:solidFill>
                <a:latin typeface="Instrument Sans Medium" pitchFamily="34" charset="0"/>
                <a:ea typeface="Instrument Sans Medium" pitchFamily="34" charset="-122"/>
                <a:cs typeface="Instrument Sans Medium" pitchFamily="34" charset="-120"/>
              </a:rPr>
              <a:t>mostrano</a:t>
            </a:r>
            <a:r>
              <a:rPr lang="en-US" sz="1200" b="1" dirty="0">
                <a:solidFill>
                  <a:srgbClr val="1E3063"/>
                </a:solidFill>
                <a:latin typeface="Instrument Sans Medium" pitchFamily="34" charset="0"/>
                <a:ea typeface="Instrument Sans Medium" pitchFamily="34" charset="-122"/>
                <a:cs typeface="Instrument Sans Medium" pitchFamily="34" charset="-120"/>
              </a:rPr>
              <a:t> </a:t>
            </a:r>
            <a:r>
              <a:rPr lang="en-US" sz="1200" b="1" dirty="0" err="1">
                <a:solidFill>
                  <a:srgbClr val="1E3063"/>
                </a:solidFill>
                <a:latin typeface="Instrument Sans Medium" pitchFamily="34" charset="0"/>
                <a:ea typeface="Instrument Sans Medium" pitchFamily="34" charset="-122"/>
                <a:cs typeface="Instrument Sans Medium" pitchFamily="34" charset="-120"/>
              </a:rPr>
              <a:t>differenze</a:t>
            </a:r>
            <a:r>
              <a:rPr lang="en-US" sz="1200" b="1" dirty="0">
                <a:solidFill>
                  <a:srgbClr val="1E3063"/>
                </a:solidFill>
                <a:latin typeface="Instrument Sans Medium" pitchFamily="34" charset="0"/>
                <a:ea typeface="Instrument Sans Medium" pitchFamily="34" charset="-122"/>
                <a:cs typeface="Instrument Sans Medium" pitchFamily="34" charset="-120"/>
              </a:rPr>
              <a:t> significative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tra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gruppi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candidati</a:t>
            </a:r>
            <a:r>
              <a:rPr lang="en-US" sz="1200" dirty="0">
                <a:solidFill>
                  <a:srgbClr val="1E3063"/>
                </a:solidFill>
                <a:latin typeface="Instrument Sans Medium" pitchFamily="34" charset="0"/>
                <a:ea typeface="Instrument Sans Medium" pitchFamily="34" charset="-122"/>
                <a:cs typeface="Instrument Sans Medium" pitchFamily="34" charset="-120"/>
              </a:rPr>
              <a:t> alle due procedure. La </a:t>
            </a:r>
            <a:r>
              <a:rPr lang="en-US" sz="1200" dirty="0" err="1">
                <a:solidFill>
                  <a:srgbClr val="1E3063"/>
                </a:solidFill>
                <a:latin typeface="Instrument Sans Medium" pitchFamily="34" charset="0"/>
                <a:ea typeface="Instrument Sans Medium" pitchFamily="34" charset="-122"/>
                <a:cs typeface="Instrument Sans Medium" pitchFamily="34" charset="-120"/>
              </a:rPr>
              <a:t>prevalenza</a:t>
            </a:r>
            <a:r>
              <a:rPr lang="en-US" sz="1200" dirty="0">
                <a:solidFill>
                  <a:srgbClr val="1E3063"/>
                </a:solidFill>
                <a:latin typeface="Instrument Sans Medium" pitchFamily="34" charset="0"/>
                <a:ea typeface="Instrument Sans Medium" pitchFamily="34" charset="-122"/>
                <a:cs typeface="Instrument Sans Medium" pitchFamily="34" charset="-120"/>
              </a:rPr>
              <a:t> di </a:t>
            </a:r>
            <a:r>
              <a:rPr lang="en-US" sz="1200" dirty="0" err="1">
                <a:solidFill>
                  <a:srgbClr val="1E3063"/>
                </a:solidFill>
                <a:latin typeface="Instrument Sans Medium" pitchFamily="34" charset="0"/>
                <a:ea typeface="Instrument Sans Medium" pitchFamily="34" charset="-122"/>
                <a:cs typeface="Instrument Sans Medium" pitchFamily="34" charset="-120"/>
              </a:rPr>
              <a:t>condizioni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cardiovascolari</a:t>
            </a:r>
            <a:r>
              <a:rPr lang="en-US" sz="1200" dirty="0">
                <a:solidFill>
                  <a:srgbClr val="1E3063"/>
                </a:solidFill>
                <a:latin typeface="Instrument Sans Medium" pitchFamily="34" charset="0"/>
                <a:ea typeface="Instrument Sans Medium" pitchFamily="34" charset="-122"/>
                <a:cs typeface="Instrument Sans Medium" pitchFamily="34" charset="-120"/>
              </a:rPr>
              <a:t> o </a:t>
            </a:r>
            <a:r>
              <a:rPr lang="en-US" sz="1200" dirty="0" err="1">
                <a:solidFill>
                  <a:srgbClr val="1E3063"/>
                </a:solidFill>
                <a:latin typeface="Instrument Sans Medium" pitchFamily="34" charset="0"/>
                <a:ea typeface="Instrument Sans Medium" pitchFamily="34" charset="-122"/>
                <a:cs typeface="Instrument Sans Medium" pitchFamily="34" charset="-120"/>
              </a:rPr>
              <a:t>renali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aggiuntive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risulta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bassa</a:t>
            </a:r>
            <a:r>
              <a:rPr lang="en-US" sz="1200" dirty="0">
                <a:solidFill>
                  <a:srgbClr val="1E3063"/>
                </a:solidFill>
                <a:latin typeface="Instrument Sans Medium" pitchFamily="34" charset="0"/>
                <a:ea typeface="Instrument Sans Medium" pitchFamily="34" charset="-122"/>
                <a:cs typeface="Instrument Sans Medium" pitchFamily="34" charset="-120"/>
              </a:rPr>
              <a:t> in </a:t>
            </a:r>
            <a:r>
              <a:rPr lang="en-US" sz="1200" dirty="0" err="1">
                <a:solidFill>
                  <a:srgbClr val="1E3063"/>
                </a:solidFill>
                <a:latin typeface="Instrument Sans Medium" pitchFamily="34" charset="0"/>
                <a:ea typeface="Instrument Sans Medium" pitchFamily="34" charset="-122"/>
                <a:cs typeface="Instrument Sans Medium" pitchFamily="34" charset="-120"/>
              </a:rPr>
              <a:t>entrambi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gruppi</a:t>
            </a:r>
            <a:r>
              <a:rPr lang="en-US" sz="1200" dirty="0">
                <a:solidFill>
                  <a:srgbClr val="1E3063"/>
                </a:solidFill>
                <a:latin typeface="Instrument Sans Medium" pitchFamily="34" charset="0"/>
                <a:ea typeface="Instrument Sans Medium" pitchFamily="34" charset="-122"/>
                <a:cs typeface="Instrument Sans Medium" pitchFamily="34" charset="-120"/>
              </a:rPr>
              <a:t>. Il 41,8% </a:t>
            </a:r>
            <a:r>
              <a:rPr lang="en-US" sz="1200" dirty="0" err="1">
                <a:solidFill>
                  <a:srgbClr val="1E3063"/>
                </a:solidFill>
                <a:latin typeface="Instrument Sans Medium" pitchFamily="34" charset="0"/>
                <a:ea typeface="Instrument Sans Medium" pitchFamily="34" charset="-122"/>
                <a:cs typeface="Instrument Sans Medium" pitchFamily="34" charset="-120"/>
              </a:rPr>
              <a:t>dei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pazienti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presenta</a:t>
            </a:r>
            <a:r>
              <a:rPr lang="en-US" sz="1200" dirty="0">
                <a:solidFill>
                  <a:srgbClr val="1E3063"/>
                </a:solidFill>
                <a:latin typeface="Instrument Sans Medium" pitchFamily="34" charset="0"/>
                <a:ea typeface="Instrument Sans Medium" pitchFamily="34" charset="-122"/>
                <a:cs typeface="Instrument Sans Medium" pitchFamily="34" charset="-120"/>
              </a:rPr>
              <a:t> IAS; il 35.8% </a:t>
            </a:r>
            <a:r>
              <a:rPr lang="en-US" sz="1200" dirty="0" err="1">
                <a:solidFill>
                  <a:srgbClr val="1E3063"/>
                </a:solidFill>
                <a:latin typeface="Instrument Sans Medium" pitchFamily="34" charset="0"/>
                <a:ea typeface="Instrument Sans Medium" pitchFamily="34" charset="-122"/>
                <a:cs typeface="Instrument Sans Medium" pitchFamily="34" charset="-120"/>
              </a:rPr>
              <a:t>dislipidemia</a:t>
            </a:r>
            <a:r>
              <a:rPr lang="en-US" sz="1200" dirty="0">
                <a:solidFill>
                  <a:srgbClr val="1E3063"/>
                </a:solidFill>
                <a:latin typeface="Instrument Sans Medium" pitchFamily="34" charset="0"/>
                <a:ea typeface="Instrument Sans Medium" pitchFamily="34" charset="-122"/>
                <a:cs typeface="Instrument Sans Medium" pitchFamily="34" charset="-120"/>
              </a:rPr>
              <a:t> il 17.9 % </a:t>
            </a:r>
            <a:r>
              <a:rPr lang="en-US" sz="1200" dirty="0" err="1">
                <a:solidFill>
                  <a:srgbClr val="1E3063"/>
                </a:solidFill>
                <a:latin typeface="Instrument Sans Medium" pitchFamily="34" charset="0"/>
                <a:ea typeface="Instrument Sans Medium" pitchFamily="34" charset="-122"/>
                <a:cs typeface="Instrument Sans Medium" pitchFamily="34" charset="-120"/>
              </a:rPr>
              <a:t>diabete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mellito</a:t>
            </a:r>
            <a:r>
              <a:rPr lang="en-US" sz="1200" dirty="0">
                <a:solidFill>
                  <a:srgbClr val="1E3063"/>
                </a:solidFill>
                <a:latin typeface="Instrument Sans Medium" pitchFamily="34" charset="0"/>
                <a:ea typeface="Instrument Sans Medium" pitchFamily="34" charset="-122"/>
                <a:cs typeface="Instrument Sans Medium" pitchFamily="34" charset="-120"/>
              </a:rPr>
              <a:t> con </a:t>
            </a:r>
            <a:r>
              <a:rPr lang="en-US" sz="1200" dirty="0" err="1">
                <a:solidFill>
                  <a:srgbClr val="1E3063"/>
                </a:solidFill>
                <a:latin typeface="Instrument Sans Medium" pitchFamily="34" charset="0"/>
                <a:ea typeface="Instrument Sans Medium" pitchFamily="34" charset="-122"/>
                <a:cs typeface="Instrument Sans Medium" pitchFamily="34" charset="-120"/>
              </a:rPr>
              <a:t>distribuzione</a:t>
            </a:r>
            <a:r>
              <a:rPr lang="en-US" sz="1200" dirty="0">
                <a:solidFill>
                  <a:srgbClr val="1E3063"/>
                </a:solidFill>
                <a:latin typeface="Instrument Sans Medium" pitchFamily="34" charset="0"/>
                <a:ea typeface="Instrument Sans Medium" pitchFamily="34" charset="-122"/>
                <a:cs typeface="Instrument Sans Medium" pitchFamily="34" charset="-120"/>
              </a:rPr>
              <a:t> simile </a:t>
            </a:r>
            <a:r>
              <a:rPr lang="en-US" sz="1200" dirty="0" err="1">
                <a:solidFill>
                  <a:srgbClr val="1E3063"/>
                </a:solidFill>
                <a:latin typeface="Instrument Sans Medium" pitchFamily="34" charset="0"/>
                <a:ea typeface="Instrument Sans Medium" pitchFamily="34" charset="-122"/>
                <a:cs typeface="Instrument Sans Medium" pitchFamily="34" charset="-120"/>
              </a:rPr>
              <a:t>dei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nei</a:t>
            </a:r>
            <a:r>
              <a:rPr lang="en-US" sz="1200" dirty="0">
                <a:solidFill>
                  <a:srgbClr val="1E3063"/>
                </a:solidFill>
                <a:latin typeface="Instrument Sans Medium" pitchFamily="34" charset="0"/>
                <a:ea typeface="Instrument Sans Medium" pitchFamily="34" charset="-122"/>
                <a:cs typeface="Instrument Sans Medium" pitchFamily="34" charset="-120"/>
              </a:rPr>
              <a:t> 2 </a:t>
            </a:r>
            <a:r>
              <a:rPr lang="en-US" sz="1200" dirty="0" err="1">
                <a:solidFill>
                  <a:srgbClr val="1E3063"/>
                </a:solidFill>
                <a:latin typeface="Instrument Sans Medium" pitchFamily="34" charset="0"/>
                <a:ea typeface="Instrument Sans Medium" pitchFamily="34" charset="-122"/>
                <a:cs typeface="Instrument Sans Medium" pitchFamily="34" charset="-120"/>
              </a:rPr>
              <a:t>gruppi</a:t>
            </a:r>
            <a:r>
              <a:rPr lang="en-US" sz="1200" dirty="0">
                <a:solidFill>
                  <a:srgbClr val="1E3063"/>
                </a:solidFill>
                <a:latin typeface="Instrument Sans Medium" pitchFamily="34" charset="0"/>
                <a:ea typeface="Instrument Sans Medium" pitchFamily="34" charset="-122"/>
                <a:cs typeface="Instrument Sans Medium" pitchFamily="34" charset="-120"/>
              </a:rPr>
              <a:t> candidate alle 2 procedure. </a:t>
            </a:r>
            <a:r>
              <a:rPr lang="en-US" sz="1200" dirty="0" err="1">
                <a:solidFill>
                  <a:srgbClr val="1E3063"/>
                </a:solidFill>
                <a:latin typeface="Instrument Sans Medium" pitchFamily="34" charset="0"/>
                <a:ea typeface="Instrument Sans Medium" pitchFamily="34" charset="-122"/>
                <a:cs typeface="Instrument Sans Medium" pitchFamily="34" charset="-120"/>
              </a:rPr>
              <a:t>L’unico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aspetto</a:t>
            </a:r>
            <a:r>
              <a:rPr lang="en-US" sz="1200" dirty="0">
                <a:solidFill>
                  <a:srgbClr val="1E3063"/>
                </a:solidFill>
                <a:latin typeface="Instrument Sans Medium" pitchFamily="34" charset="0"/>
                <a:ea typeface="Instrument Sans Medium" pitchFamily="34" charset="-122"/>
                <a:cs typeface="Instrument Sans Medium" pitchFamily="34" charset="-120"/>
              </a:rPr>
              <a:t> come </a:t>
            </a:r>
            <a:r>
              <a:rPr lang="en-US" sz="1200" dirty="0" err="1">
                <a:solidFill>
                  <a:srgbClr val="1E3063"/>
                </a:solidFill>
                <a:latin typeface="Instrument Sans Medium" pitchFamily="34" charset="0"/>
                <a:ea typeface="Instrument Sans Medium" pitchFamily="34" charset="-122"/>
                <a:cs typeface="Instrument Sans Medium" pitchFamily="34" charset="-120"/>
              </a:rPr>
              <a:t>possiamo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vedere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nella</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tabella</a:t>
            </a:r>
            <a:r>
              <a:rPr lang="en-US" sz="1200" dirty="0">
                <a:solidFill>
                  <a:srgbClr val="1E3063"/>
                </a:solidFill>
                <a:latin typeface="Instrument Sans Medium" pitchFamily="34" charset="0"/>
                <a:ea typeface="Instrument Sans Medium" pitchFamily="34" charset="-122"/>
                <a:cs typeface="Instrument Sans Medium" pitchFamily="34" charset="-120"/>
              </a:rPr>
              <a:t> è </a:t>
            </a:r>
            <a:r>
              <a:rPr lang="en-US" sz="1200" dirty="0" err="1">
                <a:solidFill>
                  <a:srgbClr val="1E3063"/>
                </a:solidFill>
                <a:latin typeface="Instrument Sans Medium" pitchFamily="34" charset="0"/>
                <a:ea typeface="Instrument Sans Medium" pitchFamily="34" charset="-122"/>
                <a:cs typeface="Instrument Sans Medium" pitchFamily="34" charset="-120"/>
              </a:rPr>
              <a:t>chiaramente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l’età</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significativamente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superiore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nei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pazienti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candidati</a:t>
            </a:r>
            <a:r>
              <a:rPr lang="en-US" sz="1200" dirty="0">
                <a:solidFill>
                  <a:srgbClr val="1E3063"/>
                </a:solidFill>
                <a:latin typeface="Instrument Sans Medium" pitchFamily="34" charset="0"/>
                <a:ea typeface="Instrument Sans Medium" pitchFamily="34" charset="-122"/>
                <a:cs typeface="Instrument Sans Medium" pitchFamily="34" charset="-120"/>
              </a:rPr>
              <a:t> ad OAGB</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 punto di vista </a:t>
            </a:r>
            <a:r>
              <a:rPr lang="en-US" dirty="0" err="1"/>
              <a:t>laboratoristico</a:t>
            </a:r>
            <a:r>
              <a:rPr lang="en-US" dirty="0"/>
              <a:t> </a:t>
            </a:r>
            <a:r>
              <a:rPr lang="en-US" dirty="0" err="1"/>
              <a:t>Possiamo</a:t>
            </a:r>
            <a:r>
              <a:rPr lang="en-US" dirty="0"/>
              <a:t> </a:t>
            </a:r>
            <a:r>
              <a:rPr lang="en-US" dirty="0" err="1"/>
              <a:t>vedere</a:t>
            </a:r>
            <a:r>
              <a:rPr lang="en-US" dirty="0"/>
              <a:t> come al baseline la </a:t>
            </a:r>
            <a:r>
              <a:rPr lang="en-US" dirty="0" err="1"/>
              <a:t>glicemia</a:t>
            </a:r>
            <a:r>
              <a:rPr lang="en-US" dirty="0"/>
              <a:t> </a:t>
            </a:r>
            <a:r>
              <a:rPr lang="en-US" dirty="0" err="1"/>
              <a:t>sia</a:t>
            </a:r>
            <a:r>
              <a:rPr lang="en-US" dirty="0"/>
              <a:t> </a:t>
            </a:r>
            <a:r>
              <a:rPr lang="en-US" dirty="0" err="1"/>
              <a:t>più</a:t>
            </a:r>
            <a:r>
              <a:rPr lang="en-US" dirty="0"/>
              <a:t> </a:t>
            </a:r>
            <a:r>
              <a:rPr lang="en-US" dirty="0" err="1"/>
              <a:t>elevata</a:t>
            </a:r>
            <a:r>
              <a:rPr lang="en-US" dirty="0"/>
              <a:t> </a:t>
            </a:r>
            <a:r>
              <a:rPr lang="en-US" dirty="0" err="1"/>
              <a:t>significativamente</a:t>
            </a:r>
            <a:r>
              <a:rPr lang="en-US" dirty="0"/>
              <a:t> ne</a:t>
            </a:r>
            <a:r>
              <a:rPr lang="it-IT" noProof="0" dirty="0"/>
              <a:t>l gruppo da sottoporre ad OAGB. Gli score </a:t>
            </a:r>
            <a:r>
              <a:rPr lang="it-IT" noProof="0" dirty="0" err="1"/>
              <a:t>Framingham</a:t>
            </a:r>
            <a:r>
              <a:rPr lang="it-IT" noProof="0" dirty="0"/>
              <a:t>, Score 2 ed </a:t>
            </a:r>
            <a:r>
              <a:rPr lang="it-IT" noProof="0" dirty="0" err="1"/>
              <a:t>Arose</a:t>
            </a:r>
            <a:r>
              <a:rPr lang="it-IT" noProof="0" dirty="0"/>
              <a:t> hanno rischi sovrapponibili e al contrario i punteggi derivati dalle equazioni </a:t>
            </a:r>
            <a:r>
              <a:rPr lang="it-IT" noProof="0" dirty="0" err="1"/>
              <a:t>prevent</a:t>
            </a:r>
            <a:r>
              <a:rPr lang="it-IT" noProof="0" dirty="0"/>
              <a:t> a 10 e 30 anni risultano significativamente più elevati nei pazienti candidati ad OAGB. Questo ci suggerisce che i pazienti candidati ad OAGB  presentano un Burden cardiovascolare più elevato coerente con la loro età mediana più elevata ed il profilo metabolico.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6 </a:t>
            </a:r>
            <a:r>
              <a:rPr lang="en-US" dirty="0" err="1"/>
              <a:t>mesi</a:t>
            </a:r>
            <a:r>
              <a:rPr lang="en-US" dirty="0"/>
              <a:t> </a:t>
            </a:r>
            <a:r>
              <a:rPr lang="en-US" dirty="0" err="1"/>
              <a:t>dall’intervento</a:t>
            </a:r>
            <a:r>
              <a:rPr lang="en-US" dirty="0"/>
              <a:t> </a:t>
            </a:r>
            <a:r>
              <a:rPr lang="en-US" dirty="0" err="1"/>
              <a:t>chirurgico</a:t>
            </a:r>
            <a:r>
              <a:rPr lang="en-US" dirty="0"/>
              <a:t> </a:t>
            </a:r>
            <a:r>
              <a:rPr lang="en-US" dirty="0" err="1"/>
              <a:t>entrambi</a:t>
            </a:r>
            <a:r>
              <a:rPr lang="en-US" dirty="0"/>
              <a:t> I </a:t>
            </a:r>
            <a:r>
              <a:rPr lang="en-US" dirty="0" err="1"/>
              <a:t>gruppi</a:t>
            </a:r>
            <a:r>
              <a:rPr lang="en-US" dirty="0"/>
              <a:t> </a:t>
            </a:r>
            <a:r>
              <a:rPr lang="en-US" dirty="0" err="1"/>
              <a:t>mostrano</a:t>
            </a:r>
            <a:r>
              <a:rPr lang="en-US" dirty="0"/>
              <a:t> </a:t>
            </a:r>
            <a:r>
              <a:rPr lang="en-US" dirty="0" err="1"/>
              <a:t>riduzioni</a:t>
            </a:r>
            <a:r>
              <a:rPr lang="en-US" dirty="0"/>
              <a:t> significative </a:t>
            </a:r>
            <a:r>
              <a:rPr lang="en-US" dirty="0" err="1"/>
              <a:t>dei</a:t>
            </a:r>
            <a:r>
              <a:rPr lang="en-US" dirty="0"/>
              <a:t> </a:t>
            </a:r>
            <a:r>
              <a:rPr lang="en-US" dirty="0" err="1"/>
              <a:t>parametri</a:t>
            </a:r>
            <a:r>
              <a:rPr lang="en-US" dirty="0"/>
              <a:t> </a:t>
            </a:r>
            <a:r>
              <a:rPr lang="en-US" dirty="0" err="1"/>
              <a:t>antropometrici</a:t>
            </a:r>
            <a:r>
              <a:rPr lang="en-US" dirty="0"/>
              <a:t>. Peso </a:t>
            </a:r>
            <a:r>
              <a:rPr lang="en-US" dirty="0" err="1"/>
              <a:t>corporeo</a:t>
            </a:r>
            <a:r>
              <a:rPr lang="en-US" dirty="0"/>
              <a:t> </a:t>
            </a:r>
            <a:r>
              <a:rPr lang="en-US" dirty="0" err="1"/>
              <a:t>mediano</a:t>
            </a:r>
            <a:r>
              <a:rPr lang="en-US" dirty="0"/>
              <a:t> 86 kg, BMI </a:t>
            </a:r>
            <a:r>
              <a:rPr lang="en-US" dirty="0" err="1"/>
              <a:t>mediano</a:t>
            </a:r>
            <a:r>
              <a:rPr lang="en-US" dirty="0"/>
              <a:t> 29.75. A </a:t>
            </a:r>
            <a:r>
              <a:rPr lang="en-US" dirty="0" err="1"/>
              <a:t>livello</a:t>
            </a:r>
            <a:r>
              <a:rPr lang="en-US" dirty="0"/>
              <a:t> di rilievo di </a:t>
            </a:r>
            <a:r>
              <a:rPr lang="en-US" dirty="0" err="1"/>
              <a:t>pressione</a:t>
            </a:r>
            <a:r>
              <a:rPr lang="en-US" dirty="0"/>
              <a:t> arteriosa non ci </a:t>
            </a:r>
            <a:r>
              <a:rPr lang="en-US" dirty="0" err="1"/>
              <a:t>sono</a:t>
            </a:r>
            <a:r>
              <a:rPr lang="en-US" dirty="0"/>
              <a:t> </a:t>
            </a:r>
            <a:r>
              <a:rPr lang="en-US" dirty="0" err="1"/>
              <a:t>evidenze</a:t>
            </a:r>
            <a:r>
              <a:rPr lang="en-US" dirty="0"/>
              <a:t> significative. La </a:t>
            </a:r>
            <a:r>
              <a:rPr lang="en-US" dirty="0" err="1"/>
              <a:t>circonferenza</a:t>
            </a:r>
            <a:r>
              <a:rPr lang="en-US" dirty="0"/>
              <a:t> </a:t>
            </a:r>
            <a:r>
              <a:rPr lang="en-US" dirty="0" err="1"/>
              <a:t>fianchi</a:t>
            </a:r>
            <a:r>
              <a:rPr lang="en-US" dirty="0"/>
              <a:t> </a:t>
            </a:r>
            <a:r>
              <a:rPr lang="en-US" dirty="0" err="1"/>
              <a:t>risulta</a:t>
            </a:r>
            <a:r>
              <a:rPr lang="en-US" dirty="0"/>
              <a:t> inferior </a:t>
            </a:r>
            <a:r>
              <a:rPr lang="en-US" dirty="0" err="1"/>
              <a:t>nel</a:t>
            </a:r>
            <a:r>
              <a:rPr lang="en-US" dirty="0"/>
              <a:t> Gruppo </a:t>
            </a:r>
            <a:r>
              <a:rPr lang="en-US" dirty="0" err="1"/>
              <a:t>candidato</a:t>
            </a:r>
            <a:r>
              <a:rPr lang="en-US" dirty="0"/>
              <a:t> ad OAGB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L'analisi</a:t>
            </a:r>
            <a:r>
              <a:rPr lang="en-US" sz="1800" dirty="0">
                <a:effectLst/>
                <a:latin typeface="Calibri" panose="020F0502020204030204" pitchFamily="34" charset="0"/>
                <a:ea typeface="Calibri" panose="020F0502020204030204" pitchFamily="34" charset="0"/>
                <a:cs typeface="Times New Roman" panose="02020603050405020304" pitchFamily="18" charset="0"/>
              </a:rPr>
              <a:t> del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profilo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lipidico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evidenzia</a:t>
            </a:r>
            <a:r>
              <a:rPr lang="en-US" sz="1800" dirty="0">
                <a:effectLst/>
                <a:latin typeface="Calibri" panose="020F0502020204030204" pitchFamily="34" charset="0"/>
                <a:ea typeface="Calibri" panose="020F0502020204030204" pitchFamily="34" charset="0"/>
                <a:cs typeface="Times New Roman" panose="02020603050405020304" pitchFamily="18" charset="0"/>
              </a:rPr>
              <a:t> un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miglioramento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differenziato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tra</a:t>
            </a:r>
            <a:r>
              <a:rPr lang="en-US" sz="1800" dirty="0">
                <a:effectLst/>
                <a:latin typeface="Calibri" panose="020F0502020204030204" pitchFamily="34" charset="0"/>
                <a:ea typeface="Calibri" panose="020F0502020204030204" pitchFamily="34" charset="0"/>
                <a:cs typeface="Times New Roman" panose="02020603050405020304" pitchFamily="18" charset="0"/>
              </a:rPr>
              <a:t> le due procedure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chirurgiche</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l'OAGB</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associato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 un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impatto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metabolico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più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ampio</a:t>
            </a:r>
            <a:r>
              <a:rPr lang="en-US" sz="1800" dirty="0">
                <a:effectLst/>
                <a:latin typeface="Calibri" panose="020F0502020204030204" pitchFamily="34" charset="0"/>
                <a:ea typeface="Calibri" panose="020F0502020204030204" pitchFamily="34" charset="0"/>
                <a:cs typeface="Times New Roman" panose="02020603050405020304" pitchFamily="18" charset="0"/>
              </a:rPr>
              <a:t> 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statisticamente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significativo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più</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parametri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lipidici</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22/05/2026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22/05/2026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22/05/2026</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22/05/2026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22/05/2026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22/05/2026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22/05/2026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22/05/2026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22/05/2026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22/05/2026</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22/05/2026</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4886372" y="0"/>
            <a:ext cx="153926" cy="6858000"/>
          </a:xfrm>
          <a:prstGeom prst="rect">
            <a:avLst/>
          </a:prstGeom>
          <a:solidFill>
            <a:srgbClr val="C61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22/05/2026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C6152A"/>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843519" y="3841"/>
            <a:ext cx="153926" cy="6858000"/>
          </a:xfrm>
          <a:prstGeom prst="rect">
            <a:avLst/>
          </a:prstGeom>
          <a:solidFill>
            <a:srgbClr val="1A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8" name="Immagine 7">
            <a:extLst>
              <a:ext uri="{FF2B5EF4-FFF2-40B4-BE49-F238E27FC236}">
                <a16:creationId xmlns:a16="http://schemas.microsoft.com/office/drawing/2014/main" id="{608CC7C5-4111-8B76-BCDF-1E77A7CE8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48606"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22/05/2026</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31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640382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1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976170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18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472394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20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543381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182682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2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822917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39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DEEEFF"/>
          </a:solidFill>
          <a:ln/>
        </p:spPr>
      </p:sp>
      <p:sp>
        <p:nvSpPr>
          <p:cNvPr id="3" name="Shape 1"/>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638560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22/05/2026</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22/05/2026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22/05/2026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22/05/2026</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22/05/2026</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22/05/2026</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22/05/2026</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21.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292969" y="201486"/>
            <a:ext cx="6664569" cy="3227514"/>
          </a:xfrm>
        </p:spPr>
        <p:txBody>
          <a:bodyPr>
            <a:noAutofit/>
          </a:bodyPr>
          <a:lstStyle/>
          <a:p>
            <a:r>
              <a:rPr lang="it-IT" sz="3200" i="1" dirty="0"/>
              <a:t>Impatto della Chirurgia </a:t>
            </a:r>
            <a:r>
              <a:rPr lang="it-IT" sz="3200" i="1" dirty="0" err="1"/>
              <a:t>Bariatrica</a:t>
            </a:r>
            <a:r>
              <a:rPr lang="it-IT" sz="3200" i="1" dirty="0"/>
              <a:t> sul Profilo di Rischio Cardiovascolare: Evoluzione degli score cardiologici in pazienti sottoposti a Sleeve </a:t>
            </a:r>
            <a:r>
              <a:rPr lang="it-IT" sz="3200" i="1" dirty="0" err="1"/>
              <a:t>Gastrectomy</a:t>
            </a:r>
            <a:r>
              <a:rPr lang="it-IT" sz="3200" i="1" dirty="0"/>
              <a:t> ed OAGB.</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392615" y="3989457"/>
            <a:ext cx="4708174" cy="1362690"/>
          </a:xfrm>
        </p:spPr>
        <p:txBody>
          <a:bodyPr>
            <a:normAutofit/>
          </a:bodyPr>
          <a:lstStyle/>
          <a:p>
            <a:r>
              <a:rPr lang="it-IT" b="1" i="1" dirty="0"/>
              <a:t>Dott. Gian marco moscini          </a:t>
            </a:r>
          </a:p>
          <a:p>
            <a:r>
              <a:rPr lang="it-IT" b="1" i="1" dirty="0"/>
              <a:t>Prof. Paolo Gentileschi</a:t>
            </a:r>
          </a:p>
        </p:txBody>
      </p:sp>
      <p:sp>
        <p:nvSpPr>
          <p:cNvPr id="5" name="Sottotitolo 3">
            <a:extLst>
              <a:ext uri="{FF2B5EF4-FFF2-40B4-BE49-F238E27FC236}">
                <a16:creationId xmlns:a16="http://schemas.microsoft.com/office/drawing/2014/main" id="{72816C89-64A4-4CF2-9186-DC2CCD34EBB8}"/>
              </a:ext>
            </a:extLst>
          </p:cNvPr>
          <p:cNvSpPr txBox="1">
            <a:spLocks/>
          </p:cNvSpPr>
          <p:nvPr/>
        </p:nvSpPr>
        <p:spPr>
          <a:xfrm>
            <a:off x="5008005" y="5355311"/>
            <a:ext cx="7230421" cy="11726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b="1" kern="1200" cap="all" spc="200" baseline="0">
                <a:solidFill>
                  <a:srgbClr val="C6152A"/>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1800" i="1" dirty="0"/>
              <a:t>Unità di Chirurgia </a:t>
            </a:r>
            <a:r>
              <a:rPr lang="it-IT" sz="1800" i="1" dirty="0" err="1"/>
              <a:t>bariatrica</a:t>
            </a:r>
            <a:r>
              <a:rPr lang="it-IT" sz="1800" i="1" dirty="0"/>
              <a:t> e metabolica, Maria cecilia </a:t>
            </a:r>
            <a:r>
              <a:rPr lang="it-IT" sz="1800" i="1" dirty="0" err="1"/>
              <a:t>hospital,cotignola</a:t>
            </a:r>
            <a:r>
              <a:rPr lang="it-IT" sz="1800" i="1" dirty="0"/>
              <a:t> (</a:t>
            </a:r>
            <a:r>
              <a:rPr lang="it-IT" sz="1800" i="1" dirty="0" err="1"/>
              <a:t>ra</a:t>
            </a:r>
            <a:r>
              <a:rPr lang="it-IT" sz="1800" i="1" dirty="0"/>
              <a:t>); </a:t>
            </a:r>
            <a:r>
              <a:rPr lang="it-IT" sz="1800" i="1" dirty="0" err="1"/>
              <a:t>gvm</a:t>
            </a:r>
            <a:r>
              <a:rPr lang="it-IT" sz="1800" i="1" dirty="0"/>
              <a:t> care &amp; </a:t>
            </a:r>
            <a:r>
              <a:rPr lang="it-IT" sz="1800" i="1" dirty="0" err="1"/>
              <a:t>research</a:t>
            </a:r>
            <a:endParaRPr lang="it-IT" sz="1800" i="1" dirty="0"/>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2">
            <a:extLst>
              <a:ext uri="{FF2B5EF4-FFF2-40B4-BE49-F238E27FC236}">
                <a16:creationId xmlns:a16="http://schemas.microsoft.com/office/drawing/2014/main" id="{60981DF9-068D-4270-A292-98F19F2DD5E3}"/>
              </a:ext>
            </a:extLst>
          </p:cNvPr>
          <p:cNvSpPr/>
          <p:nvPr/>
        </p:nvSpPr>
        <p:spPr>
          <a:xfrm>
            <a:off x="4506013" y="86005"/>
            <a:ext cx="4888244" cy="1033463"/>
          </a:xfrm>
          <a:prstGeom prst="rect">
            <a:avLst/>
          </a:prstGeom>
          <a:noFill/>
          <a:ln/>
        </p:spPr>
        <p:txBody>
          <a:bodyPr wrap="square" lIns="0" tIns="0" rIns="0" bIns="0" rtlCol="0" anchor="t"/>
          <a:lstStyle/>
          <a:p>
            <a:pPr>
              <a:lnSpc>
                <a:spcPts val="4042"/>
              </a:lnSpc>
            </a:pPr>
            <a:r>
              <a:rPr lang="en-US" sz="2400" dirty="0" err="1">
                <a:solidFill>
                  <a:srgbClr val="091C53"/>
                </a:solidFill>
                <a:latin typeface="Instrument Sans Semi Bold" pitchFamily="34" charset="0"/>
                <a:ea typeface="Instrument Sans Semi Bold" pitchFamily="34" charset="-122"/>
                <a:cs typeface="Instrument Sans Semi Bold" pitchFamily="34" charset="-120"/>
              </a:rPr>
              <a:t>Risultati</a:t>
            </a:r>
            <a:r>
              <a:rPr lang="en-US" sz="2400" dirty="0">
                <a:solidFill>
                  <a:srgbClr val="091C53"/>
                </a:solidFill>
                <a:latin typeface="Instrument Sans Semi Bold" pitchFamily="34" charset="0"/>
                <a:ea typeface="Instrument Sans Semi Bold" pitchFamily="34" charset="-122"/>
                <a:cs typeface="Instrument Sans Semi Bold" pitchFamily="34" charset="-120"/>
              </a:rPr>
              <a:t>: </a:t>
            </a:r>
            <a:r>
              <a:rPr lang="en-US" sz="2400" dirty="0" err="1">
                <a:solidFill>
                  <a:srgbClr val="091C53"/>
                </a:solidFill>
                <a:latin typeface="Instrument Sans Semi Bold" pitchFamily="34" charset="0"/>
                <a:ea typeface="Instrument Sans Semi Bold" pitchFamily="34" charset="-122"/>
                <a:cs typeface="Instrument Sans Semi Bold" pitchFamily="34" charset="-120"/>
              </a:rPr>
              <a:t>Parametri</a:t>
            </a:r>
            <a:r>
              <a:rPr lang="en-US" sz="2400" dirty="0">
                <a:solidFill>
                  <a:srgbClr val="091C53"/>
                </a:solidFill>
                <a:latin typeface="Instrument Sans Semi Bold" pitchFamily="34" charset="0"/>
                <a:ea typeface="Instrument Sans Semi Bold" pitchFamily="34" charset="-122"/>
                <a:cs typeface="Instrument Sans Semi Bold" pitchFamily="34" charset="-120"/>
              </a:rPr>
              <a:t> </a:t>
            </a:r>
            <a:r>
              <a:rPr lang="en-US" sz="2400" dirty="0" err="1">
                <a:solidFill>
                  <a:srgbClr val="091C53"/>
                </a:solidFill>
                <a:latin typeface="Instrument Sans Semi Bold" pitchFamily="34" charset="0"/>
                <a:ea typeface="Instrument Sans Semi Bold" pitchFamily="34" charset="-122"/>
                <a:cs typeface="Instrument Sans Semi Bold" pitchFamily="34" charset="-120"/>
              </a:rPr>
              <a:t>antropometrici</a:t>
            </a:r>
            <a:r>
              <a:rPr lang="en-US" sz="2400" dirty="0">
                <a:solidFill>
                  <a:srgbClr val="091C53"/>
                </a:solidFill>
                <a:latin typeface="Instrument Sans Semi Bold" pitchFamily="34" charset="0"/>
                <a:ea typeface="Instrument Sans Semi Bold" pitchFamily="34" charset="-122"/>
                <a:cs typeface="Instrument Sans Semi Bold" pitchFamily="34" charset="-120"/>
              </a:rPr>
              <a:t> e di </a:t>
            </a:r>
            <a:r>
              <a:rPr lang="en-US" sz="2400" dirty="0" err="1">
                <a:solidFill>
                  <a:srgbClr val="091C53"/>
                </a:solidFill>
                <a:latin typeface="Instrument Sans Semi Bold" pitchFamily="34" charset="0"/>
                <a:ea typeface="Instrument Sans Semi Bold" pitchFamily="34" charset="-122"/>
                <a:cs typeface="Instrument Sans Semi Bold" pitchFamily="34" charset="-120"/>
              </a:rPr>
              <a:t>laboratorio</a:t>
            </a:r>
            <a:r>
              <a:rPr lang="en-US" sz="2400" dirty="0">
                <a:solidFill>
                  <a:srgbClr val="091C53"/>
                </a:solidFill>
                <a:latin typeface="Instrument Sans Semi Bold" pitchFamily="34" charset="0"/>
                <a:ea typeface="Instrument Sans Semi Bold" pitchFamily="34" charset="-122"/>
                <a:cs typeface="Instrument Sans Semi Bold" pitchFamily="34" charset="-120"/>
              </a:rPr>
              <a:t> a 6mesi </a:t>
            </a:r>
            <a:endParaRPr lang="en-US" sz="2400" dirty="0"/>
          </a:p>
        </p:txBody>
      </p:sp>
      <p:grpSp>
        <p:nvGrpSpPr>
          <p:cNvPr id="39" name="Gruppo 38">
            <a:extLst>
              <a:ext uri="{FF2B5EF4-FFF2-40B4-BE49-F238E27FC236}">
                <a16:creationId xmlns:a16="http://schemas.microsoft.com/office/drawing/2014/main" id="{42C21A47-8DF9-4006-A6AA-FBB9768904DC}"/>
              </a:ext>
            </a:extLst>
          </p:cNvPr>
          <p:cNvGrpSpPr/>
          <p:nvPr/>
        </p:nvGrpSpPr>
        <p:grpSpPr>
          <a:xfrm>
            <a:off x="4835477" y="1190192"/>
            <a:ext cx="6703387" cy="5459040"/>
            <a:chOff x="4835477" y="1190192"/>
            <a:chExt cx="6703387" cy="5459040"/>
          </a:xfrm>
        </p:grpSpPr>
        <p:pic>
          <p:nvPicPr>
            <p:cNvPr id="16" name="Immagine 15">
              <a:extLst>
                <a:ext uri="{FF2B5EF4-FFF2-40B4-BE49-F238E27FC236}">
                  <a16:creationId xmlns:a16="http://schemas.microsoft.com/office/drawing/2014/main" id="{1EE1630A-0F07-4B21-8A2F-C3307AF23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5477" y="1190192"/>
              <a:ext cx="6703387" cy="1564919"/>
            </a:xfrm>
            <a:prstGeom prst="rect">
              <a:avLst/>
            </a:prstGeom>
          </p:spPr>
        </p:pic>
        <p:pic>
          <p:nvPicPr>
            <p:cNvPr id="22" name="Immagine 21">
              <a:extLst>
                <a:ext uri="{FF2B5EF4-FFF2-40B4-BE49-F238E27FC236}">
                  <a16:creationId xmlns:a16="http://schemas.microsoft.com/office/drawing/2014/main" id="{F995EACB-B39D-491A-A496-3BB9AC35C1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1880" y="2755111"/>
              <a:ext cx="4685473" cy="2825514"/>
            </a:xfrm>
            <a:prstGeom prst="rect">
              <a:avLst/>
            </a:prstGeom>
          </p:spPr>
        </p:pic>
        <p:sp>
          <p:nvSpPr>
            <p:cNvPr id="27" name="Text 1">
              <a:extLst>
                <a:ext uri="{FF2B5EF4-FFF2-40B4-BE49-F238E27FC236}">
                  <a16:creationId xmlns:a16="http://schemas.microsoft.com/office/drawing/2014/main" id="{C60EEEB1-AE62-41D9-80DA-D5A17E6FDD89}"/>
                </a:ext>
              </a:extLst>
            </p:cNvPr>
            <p:cNvSpPr/>
            <p:nvPr/>
          </p:nvSpPr>
          <p:spPr>
            <a:xfrm>
              <a:off x="4986772" y="5531473"/>
              <a:ext cx="6275690" cy="1117759"/>
            </a:xfrm>
            <a:prstGeom prst="rect">
              <a:avLst/>
            </a:prstGeom>
            <a:noFill/>
            <a:ln/>
          </p:spPr>
          <p:txBody>
            <a:bodyPr wrap="square" lIns="0" tIns="0" rIns="0" bIns="0" rtlCol="0" anchor="t"/>
            <a:lstStyle/>
            <a:p>
              <a:pPr marL="0" indent="0" algn="l">
                <a:lnSpc>
                  <a:spcPts val="2150"/>
                </a:lnSpc>
                <a:buNone/>
              </a:pPr>
              <a:r>
                <a:rPr lang="en-US" sz="1200" dirty="0">
                  <a:solidFill>
                    <a:srgbClr val="1E3063"/>
                  </a:solidFill>
                  <a:latin typeface="Instrument Sans Medium" pitchFamily="34" charset="0"/>
                  <a:ea typeface="Instrument Sans Medium" pitchFamily="34" charset="-122"/>
                  <a:cs typeface="Instrument Sans Medium" pitchFamily="34" charset="-120"/>
                </a:rPr>
                <a:t>A 6 mesi dall'intervento, </a:t>
              </a:r>
              <a:r>
                <a:rPr lang="en-US" sz="1200" b="1" dirty="0">
                  <a:solidFill>
                    <a:srgbClr val="1E3063"/>
                  </a:solidFill>
                  <a:latin typeface="Instrument Sans Medium" pitchFamily="34" charset="0"/>
                  <a:ea typeface="Instrument Sans Medium" pitchFamily="34" charset="-122"/>
                  <a:cs typeface="Instrument Sans Medium" pitchFamily="34" charset="-120"/>
                </a:rPr>
                <a:t>entrambi i gruppi</a:t>
              </a:r>
              <a:r>
                <a:rPr lang="en-US" sz="1200" dirty="0">
                  <a:solidFill>
                    <a:srgbClr val="1E3063"/>
                  </a:solidFill>
                  <a:latin typeface="Instrument Sans Medium" pitchFamily="34" charset="0"/>
                  <a:ea typeface="Instrument Sans Medium" pitchFamily="34" charset="-122"/>
                  <a:cs typeface="Instrument Sans Medium" pitchFamily="34" charset="-120"/>
                </a:rPr>
                <a:t> mostrano riduzioni significative dei parametri antropometrici. Peso corporeo mediano 86 kg, BMI mediano 29,75 kg/m².</a:t>
              </a:r>
              <a:endParaRPr lang="en-US" sz="1200" dirty="0"/>
            </a:p>
          </p:txBody>
        </p:sp>
      </p:grpSp>
      <p:pic>
        <p:nvPicPr>
          <p:cNvPr id="29" name="Immagine 28">
            <a:extLst>
              <a:ext uri="{FF2B5EF4-FFF2-40B4-BE49-F238E27FC236}">
                <a16:creationId xmlns:a16="http://schemas.microsoft.com/office/drawing/2014/main" id="{AC708143-8A00-4BFB-8AB2-944E10F6333C}"/>
              </a:ext>
            </a:extLst>
          </p:cNvPr>
          <p:cNvPicPr>
            <a:picLocks noChangeAspect="1"/>
          </p:cNvPicPr>
          <p:nvPr/>
        </p:nvPicPr>
        <p:blipFill>
          <a:blip r:embed="rId5"/>
          <a:stretch>
            <a:fillRect/>
          </a:stretch>
        </p:blipFill>
        <p:spPr>
          <a:xfrm>
            <a:off x="10228170" y="5973527"/>
            <a:ext cx="1963830" cy="884473"/>
          </a:xfrm>
          <a:prstGeom prst="rect">
            <a:avLst/>
          </a:prstGeom>
        </p:spPr>
      </p:pic>
      <p:pic>
        <p:nvPicPr>
          <p:cNvPr id="31" name="Image 0" descr="preencoded.png">
            <a:extLst>
              <a:ext uri="{FF2B5EF4-FFF2-40B4-BE49-F238E27FC236}">
                <a16:creationId xmlns:a16="http://schemas.microsoft.com/office/drawing/2014/main" id="{D933BF7C-FA44-4C59-AE14-7AE01D6BE1E4}"/>
              </a:ext>
            </a:extLst>
          </p:cNvPr>
          <p:cNvPicPr>
            <a:picLocks noChangeAspect="1"/>
          </p:cNvPicPr>
          <p:nvPr/>
        </p:nvPicPr>
        <p:blipFill>
          <a:blip r:embed="rId6"/>
          <a:stretch>
            <a:fillRect/>
          </a:stretch>
        </p:blipFill>
        <p:spPr>
          <a:xfrm>
            <a:off x="0" y="0"/>
            <a:ext cx="4811386" cy="6873409"/>
          </a:xfrm>
          <a:prstGeom prst="rect">
            <a:avLst/>
          </a:prstGeom>
          <a:effectLst>
            <a:softEdge rad="203200"/>
          </a:effectLst>
        </p:spPr>
      </p:pic>
      <p:grpSp>
        <p:nvGrpSpPr>
          <p:cNvPr id="40" name="Gruppo 39">
            <a:extLst>
              <a:ext uri="{FF2B5EF4-FFF2-40B4-BE49-F238E27FC236}">
                <a16:creationId xmlns:a16="http://schemas.microsoft.com/office/drawing/2014/main" id="{F40EAB9A-3D32-4021-A4DC-FDC9580A76E0}"/>
              </a:ext>
            </a:extLst>
          </p:cNvPr>
          <p:cNvGrpSpPr/>
          <p:nvPr/>
        </p:nvGrpSpPr>
        <p:grpSpPr>
          <a:xfrm>
            <a:off x="4531122" y="1351403"/>
            <a:ext cx="7462359" cy="5354603"/>
            <a:chOff x="4531122" y="1348796"/>
            <a:chExt cx="7462359" cy="5354603"/>
          </a:xfrm>
          <a:effectLst>
            <a:glow>
              <a:schemeClr val="accent1"/>
            </a:glow>
          </a:effectLst>
        </p:grpSpPr>
        <p:pic>
          <p:nvPicPr>
            <p:cNvPr id="41" name="Immagine 40">
              <a:extLst>
                <a:ext uri="{FF2B5EF4-FFF2-40B4-BE49-F238E27FC236}">
                  <a16:creationId xmlns:a16="http://schemas.microsoft.com/office/drawing/2014/main" id="{EAB846DB-9F46-47A5-B083-F63B75C401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9755" y="1348796"/>
              <a:ext cx="7373726" cy="2393181"/>
            </a:xfrm>
            <a:prstGeom prst="rect">
              <a:avLst/>
            </a:prstGeom>
          </p:spPr>
        </p:pic>
        <p:pic>
          <p:nvPicPr>
            <p:cNvPr id="42" name="Immagine 41">
              <a:extLst>
                <a:ext uri="{FF2B5EF4-FFF2-40B4-BE49-F238E27FC236}">
                  <a16:creationId xmlns:a16="http://schemas.microsoft.com/office/drawing/2014/main" id="{556D22FD-4DB6-4B10-82F6-473247F879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5954" y="3640553"/>
              <a:ext cx="3655534" cy="2145724"/>
            </a:xfrm>
            <a:prstGeom prst="rect">
              <a:avLst/>
            </a:prstGeom>
          </p:spPr>
        </p:pic>
        <p:pic>
          <p:nvPicPr>
            <p:cNvPr id="43" name="Immagine 42">
              <a:extLst>
                <a:ext uri="{FF2B5EF4-FFF2-40B4-BE49-F238E27FC236}">
                  <a16:creationId xmlns:a16="http://schemas.microsoft.com/office/drawing/2014/main" id="{AB45E094-ED9A-4E20-80F3-927BAD909D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1150" y="3640553"/>
              <a:ext cx="3534804" cy="1894064"/>
            </a:xfrm>
            <a:prstGeom prst="rect">
              <a:avLst/>
            </a:prstGeom>
          </p:spPr>
        </p:pic>
        <p:sp>
          <p:nvSpPr>
            <p:cNvPr id="44" name="Text 1">
              <a:extLst>
                <a:ext uri="{FF2B5EF4-FFF2-40B4-BE49-F238E27FC236}">
                  <a16:creationId xmlns:a16="http://schemas.microsoft.com/office/drawing/2014/main" id="{9C47632B-E10F-41A3-A2FA-1987245FCD64}"/>
                </a:ext>
              </a:extLst>
            </p:cNvPr>
            <p:cNvSpPr/>
            <p:nvPr/>
          </p:nvSpPr>
          <p:spPr>
            <a:xfrm>
              <a:off x="4531122" y="5585640"/>
              <a:ext cx="7462359" cy="1117759"/>
            </a:xfrm>
            <a:prstGeom prst="rect">
              <a:avLst/>
            </a:prstGeom>
            <a:noFill/>
            <a:ln/>
          </p:spPr>
          <p:txBody>
            <a:bodyPr wrap="square" lIns="0" tIns="0" rIns="0" bIns="0" rtlCol="0" anchor="t"/>
            <a:lstStyle/>
            <a:p>
              <a:pPr marL="0" indent="0" algn="l">
                <a:lnSpc>
                  <a:spcPts val="2500"/>
                </a:lnSpc>
                <a:buNone/>
              </a:pPr>
              <a:r>
                <a:rPr lang="en-US" sz="1200" dirty="0" err="1">
                  <a:solidFill>
                    <a:srgbClr val="1E3063"/>
                  </a:solidFill>
                  <a:latin typeface="Instrument Sans Medium" pitchFamily="34" charset="0"/>
                  <a:ea typeface="Instrument Sans Medium" pitchFamily="34" charset="-122"/>
                  <a:cs typeface="Instrument Sans Medium" pitchFamily="34" charset="-120"/>
                </a:rPr>
                <a:t>L'analisi</a:t>
              </a:r>
              <a:r>
                <a:rPr lang="en-US" sz="1200" dirty="0">
                  <a:solidFill>
                    <a:srgbClr val="1E3063"/>
                  </a:solidFill>
                  <a:latin typeface="Instrument Sans Medium" pitchFamily="34" charset="0"/>
                  <a:ea typeface="Instrument Sans Medium" pitchFamily="34" charset="-122"/>
                  <a:cs typeface="Instrument Sans Medium" pitchFamily="34" charset="-120"/>
                </a:rPr>
                <a:t> del </a:t>
              </a:r>
              <a:r>
                <a:rPr lang="en-US" sz="1200" dirty="0" err="1">
                  <a:solidFill>
                    <a:srgbClr val="1E3063"/>
                  </a:solidFill>
                  <a:latin typeface="Instrument Sans Medium" pitchFamily="34" charset="0"/>
                  <a:ea typeface="Instrument Sans Medium" pitchFamily="34" charset="-122"/>
                  <a:cs typeface="Instrument Sans Medium" pitchFamily="34" charset="-120"/>
                </a:rPr>
                <a:t>profilo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lipidico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evidenzia</a:t>
              </a:r>
              <a:r>
                <a:rPr lang="en-US" sz="1200" dirty="0">
                  <a:solidFill>
                    <a:srgbClr val="1E3063"/>
                  </a:solidFill>
                  <a:latin typeface="Instrument Sans Medium" pitchFamily="34" charset="0"/>
                  <a:ea typeface="Instrument Sans Medium" pitchFamily="34" charset="-122"/>
                  <a:cs typeface="Instrument Sans Medium" pitchFamily="34" charset="-120"/>
                </a:rPr>
                <a:t> un </a:t>
              </a:r>
              <a:r>
                <a:rPr lang="en-US" sz="1200" b="1" dirty="0" err="1">
                  <a:solidFill>
                    <a:srgbClr val="1E3063"/>
                  </a:solidFill>
                  <a:latin typeface="Instrument Sans Medium" pitchFamily="34" charset="0"/>
                  <a:ea typeface="Instrument Sans Medium" pitchFamily="34" charset="-122"/>
                  <a:cs typeface="Instrument Sans Medium" pitchFamily="34" charset="-120"/>
                </a:rPr>
                <a:t>miglioramento</a:t>
              </a:r>
              <a:r>
                <a:rPr lang="en-US" sz="1200" b="1" dirty="0">
                  <a:solidFill>
                    <a:srgbClr val="1E3063"/>
                  </a:solidFill>
                  <a:latin typeface="Instrument Sans Medium" pitchFamily="34" charset="0"/>
                  <a:ea typeface="Instrument Sans Medium" pitchFamily="34" charset="-122"/>
                  <a:cs typeface="Instrument Sans Medium" pitchFamily="34" charset="-120"/>
                </a:rPr>
                <a:t> </a:t>
              </a:r>
              <a:r>
                <a:rPr lang="en-US" sz="1200" b="1" dirty="0" err="1">
                  <a:solidFill>
                    <a:srgbClr val="1E3063"/>
                  </a:solidFill>
                  <a:latin typeface="Instrument Sans Medium" pitchFamily="34" charset="0"/>
                  <a:ea typeface="Instrument Sans Medium" pitchFamily="34" charset="-122"/>
                  <a:cs typeface="Instrument Sans Medium" pitchFamily="34" charset="-120"/>
                </a:rPr>
                <a:t>differenziato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tra</a:t>
              </a:r>
              <a:r>
                <a:rPr lang="en-US" sz="1200" dirty="0">
                  <a:solidFill>
                    <a:srgbClr val="1E3063"/>
                  </a:solidFill>
                  <a:latin typeface="Instrument Sans Medium" pitchFamily="34" charset="0"/>
                  <a:ea typeface="Instrument Sans Medium" pitchFamily="34" charset="-122"/>
                  <a:cs typeface="Instrument Sans Medium" pitchFamily="34" charset="-120"/>
                </a:rPr>
                <a:t> le due procedure </a:t>
              </a:r>
              <a:r>
                <a:rPr lang="en-US" sz="1200" dirty="0" err="1">
                  <a:solidFill>
                    <a:srgbClr val="1E3063"/>
                  </a:solidFill>
                  <a:latin typeface="Instrument Sans Medium" pitchFamily="34" charset="0"/>
                  <a:ea typeface="Instrument Sans Medium" pitchFamily="34" charset="-122"/>
                  <a:cs typeface="Instrument Sans Medium" pitchFamily="34" charset="-120"/>
                </a:rPr>
                <a:t>chirurgiche</a:t>
              </a:r>
              <a:r>
                <a:rPr lang="en-US" sz="1200" dirty="0">
                  <a:solidFill>
                    <a:srgbClr val="1E3063"/>
                  </a:solidFill>
                  <a:latin typeface="Instrument Sans Medium" pitchFamily="34" charset="0"/>
                  <a:ea typeface="Instrument Sans Medium" pitchFamily="34" charset="-122"/>
                  <a:cs typeface="Instrument Sans Medium" pitchFamily="34" charset="-120"/>
                </a:rPr>
                <a:t>. con </a:t>
              </a:r>
              <a:r>
                <a:rPr lang="en-US" sz="1200" dirty="0" err="1">
                  <a:solidFill>
                    <a:srgbClr val="1E3063"/>
                  </a:solidFill>
                  <a:latin typeface="Instrument Sans Medium" pitchFamily="34" charset="0"/>
                  <a:ea typeface="Instrument Sans Medium" pitchFamily="34" charset="-122"/>
                  <a:cs typeface="Instrument Sans Medium" pitchFamily="34" charset="-120"/>
                </a:rPr>
                <a:t>l'OAGB</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associato</a:t>
              </a:r>
              <a:r>
                <a:rPr lang="en-US" sz="1200" dirty="0">
                  <a:solidFill>
                    <a:srgbClr val="1E3063"/>
                  </a:solidFill>
                  <a:latin typeface="Instrument Sans Medium" pitchFamily="34" charset="0"/>
                  <a:ea typeface="Instrument Sans Medium" pitchFamily="34" charset="-122"/>
                  <a:cs typeface="Instrument Sans Medium" pitchFamily="34" charset="-120"/>
                </a:rPr>
                <a:t> a un </a:t>
              </a:r>
              <a:r>
                <a:rPr lang="en-US" sz="1200" dirty="0" err="1">
                  <a:solidFill>
                    <a:srgbClr val="1E3063"/>
                  </a:solidFill>
                  <a:latin typeface="Instrument Sans Medium" pitchFamily="34" charset="0"/>
                  <a:ea typeface="Instrument Sans Medium" pitchFamily="34" charset="-122"/>
                  <a:cs typeface="Instrument Sans Medium" pitchFamily="34" charset="-120"/>
                </a:rPr>
                <a:t>impatto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metabolico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più</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ampio</a:t>
              </a:r>
              <a:r>
                <a:rPr lang="en-US" sz="1200" dirty="0">
                  <a:solidFill>
                    <a:srgbClr val="1E3063"/>
                  </a:solidFill>
                  <a:latin typeface="Instrument Sans Medium" pitchFamily="34" charset="0"/>
                  <a:ea typeface="Instrument Sans Medium" pitchFamily="34" charset="-122"/>
                  <a:cs typeface="Instrument Sans Medium" pitchFamily="34" charset="-120"/>
                </a:rPr>
                <a:t> e </a:t>
              </a:r>
              <a:r>
                <a:rPr lang="en-US" sz="1200" dirty="0" err="1">
                  <a:solidFill>
                    <a:srgbClr val="1E3063"/>
                  </a:solidFill>
                  <a:latin typeface="Instrument Sans Medium" pitchFamily="34" charset="0"/>
                  <a:ea typeface="Instrument Sans Medium" pitchFamily="34" charset="-122"/>
                  <a:cs typeface="Instrument Sans Medium" pitchFamily="34" charset="-120"/>
                </a:rPr>
                <a:t>statisticamente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significativo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su</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più</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parametri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lipidici</a:t>
              </a:r>
              <a:r>
                <a:rPr lang="en-US" sz="1400" dirty="0">
                  <a:solidFill>
                    <a:srgbClr val="1E3063"/>
                  </a:solidFill>
                  <a:latin typeface="Instrument Sans Medium" pitchFamily="34" charset="0"/>
                  <a:ea typeface="Instrument Sans Medium" pitchFamily="34" charset="-122"/>
                  <a:cs typeface="Instrument Sans Medium" pitchFamily="34" charset="-120"/>
                </a:rPr>
                <a:t>.</a:t>
              </a:r>
              <a:endParaRPr lang="en-US" sz="1400" dirty="0"/>
            </a:p>
          </p:txBody>
        </p:sp>
      </p:grpSp>
      <p:pic>
        <p:nvPicPr>
          <p:cNvPr id="17" name="Immagine 16">
            <a:extLst>
              <a:ext uri="{FF2B5EF4-FFF2-40B4-BE49-F238E27FC236}">
                <a16:creationId xmlns:a16="http://schemas.microsoft.com/office/drawing/2014/main" id="{6884974F-6972-417C-8A15-1E27AFA348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2">
            <a:extLst>
              <a:ext uri="{FF2B5EF4-FFF2-40B4-BE49-F238E27FC236}">
                <a16:creationId xmlns:a16="http://schemas.microsoft.com/office/drawing/2014/main" id="{60981DF9-068D-4270-A292-98F19F2DD5E3}"/>
              </a:ext>
            </a:extLst>
          </p:cNvPr>
          <p:cNvSpPr/>
          <p:nvPr/>
        </p:nvSpPr>
        <p:spPr>
          <a:xfrm>
            <a:off x="3619893" y="151994"/>
            <a:ext cx="5608948" cy="1033463"/>
          </a:xfrm>
          <a:prstGeom prst="rect">
            <a:avLst/>
          </a:prstGeom>
          <a:noFill/>
          <a:ln/>
        </p:spPr>
        <p:txBody>
          <a:bodyPr wrap="square" lIns="0" tIns="0" rIns="0" bIns="0" rtlCol="0" anchor="t"/>
          <a:lstStyle/>
          <a:p>
            <a:pPr>
              <a:lnSpc>
                <a:spcPts val="4042"/>
              </a:lnSpc>
            </a:pPr>
            <a:endParaRPr lang="en-US" sz="2800" dirty="0"/>
          </a:p>
        </p:txBody>
      </p:sp>
      <p:pic>
        <p:nvPicPr>
          <p:cNvPr id="9" name="Immagine 8">
            <a:extLst>
              <a:ext uri="{FF2B5EF4-FFF2-40B4-BE49-F238E27FC236}">
                <a16:creationId xmlns:a16="http://schemas.microsoft.com/office/drawing/2014/main" id="{5A01CAEC-7DBD-4149-95D3-EB531AF109DA}"/>
              </a:ext>
            </a:extLst>
          </p:cNvPr>
          <p:cNvPicPr>
            <a:picLocks noChangeAspect="1"/>
          </p:cNvPicPr>
          <p:nvPr/>
        </p:nvPicPr>
        <p:blipFill>
          <a:blip r:embed="rId3"/>
          <a:stretch>
            <a:fillRect/>
          </a:stretch>
        </p:blipFill>
        <p:spPr>
          <a:xfrm>
            <a:off x="10228170" y="5973527"/>
            <a:ext cx="1963830" cy="884473"/>
          </a:xfrm>
          <a:prstGeom prst="rect">
            <a:avLst/>
          </a:prstGeom>
        </p:spPr>
      </p:pic>
      <p:sp>
        <p:nvSpPr>
          <p:cNvPr id="13" name="Text 2">
            <a:extLst>
              <a:ext uri="{FF2B5EF4-FFF2-40B4-BE49-F238E27FC236}">
                <a16:creationId xmlns:a16="http://schemas.microsoft.com/office/drawing/2014/main" id="{7E8639D7-0D43-42D2-926C-ACCA0AEAEB7F}"/>
              </a:ext>
            </a:extLst>
          </p:cNvPr>
          <p:cNvSpPr/>
          <p:nvPr/>
        </p:nvSpPr>
        <p:spPr>
          <a:xfrm>
            <a:off x="1725105" y="34926"/>
            <a:ext cx="7513163" cy="1033463"/>
          </a:xfrm>
          <a:prstGeom prst="rect">
            <a:avLst/>
          </a:prstGeom>
          <a:noFill/>
          <a:ln/>
        </p:spPr>
        <p:txBody>
          <a:bodyPr wrap="square" lIns="0" tIns="0" rIns="0" bIns="0" rtlCol="0" anchor="t"/>
          <a:lstStyle/>
          <a:p>
            <a:pPr>
              <a:lnSpc>
                <a:spcPts val="4042"/>
              </a:lnSpc>
            </a:pPr>
            <a:r>
              <a:rPr lang="en-US" sz="2800" dirty="0" err="1">
                <a:solidFill>
                  <a:srgbClr val="091C53"/>
                </a:solidFill>
                <a:latin typeface="Instrument Sans Semi Bold" pitchFamily="34" charset="0"/>
                <a:ea typeface="Instrument Sans Semi Bold" pitchFamily="34" charset="-122"/>
                <a:cs typeface="Instrument Sans Semi Bold" pitchFamily="34" charset="-120"/>
              </a:rPr>
              <a:t>Risultati</a:t>
            </a:r>
            <a:r>
              <a:rPr lang="en-US" sz="2800" dirty="0">
                <a:solidFill>
                  <a:srgbClr val="091C53"/>
                </a:solidFill>
                <a:latin typeface="Instrument Sans Semi Bold" pitchFamily="34" charset="0"/>
                <a:ea typeface="Instrument Sans Semi Bold" pitchFamily="34" charset="-122"/>
                <a:cs typeface="Instrument Sans Semi Bold" pitchFamily="34" charset="-120"/>
              </a:rPr>
              <a:t>: </a:t>
            </a:r>
            <a:r>
              <a:rPr lang="en-US" sz="2800" dirty="0" err="1">
                <a:solidFill>
                  <a:srgbClr val="091C53"/>
                </a:solidFill>
                <a:latin typeface="Instrument Sans Semi Bold" pitchFamily="34" charset="0"/>
                <a:ea typeface="Instrument Sans Semi Bold" pitchFamily="34" charset="-122"/>
                <a:cs typeface="Instrument Sans Semi Bold" pitchFamily="34" charset="-120"/>
              </a:rPr>
              <a:t>Rischio</a:t>
            </a:r>
            <a:r>
              <a:rPr lang="en-US" sz="2800" dirty="0">
                <a:solidFill>
                  <a:srgbClr val="091C53"/>
                </a:solidFill>
                <a:latin typeface="Instrument Sans Semi Bold" pitchFamily="34" charset="0"/>
                <a:ea typeface="Instrument Sans Semi Bold" pitchFamily="34" charset="-122"/>
                <a:cs typeface="Instrument Sans Semi Bold" pitchFamily="34" charset="-120"/>
              </a:rPr>
              <a:t> </a:t>
            </a:r>
            <a:r>
              <a:rPr lang="en-US" sz="2800" dirty="0" err="1">
                <a:solidFill>
                  <a:srgbClr val="091C53"/>
                </a:solidFill>
                <a:latin typeface="Instrument Sans Semi Bold" pitchFamily="34" charset="0"/>
                <a:ea typeface="Instrument Sans Semi Bold" pitchFamily="34" charset="-122"/>
                <a:cs typeface="Instrument Sans Semi Bold" pitchFamily="34" charset="-120"/>
              </a:rPr>
              <a:t>Cardiovascolare</a:t>
            </a:r>
            <a:r>
              <a:rPr lang="en-US" sz="2800" dirty="0">
                <a:solidFill>
                  <a:srgbClr val="091C53"/>
                </a:solidFill>
                <a:latin typeface="Instrument Sans Semi Bold" pitchFamily="34" charset="0"/>
                <a:ea typeface="Instrument Sans Semi Bold" pitchFamily="34" charset="-122"/>
                <a:cs typeface="Instrument Sans Semi Bold" pitchFamily="34" charset="-120"/>
              </a:rPr>
              <a:t> a 6 </a:t>
            </a:r>
            <a:r>
              <a:rPr lang="en-US" sz="2800" dirty="0" err="1">
                <a:solidFill>
                  <a:srgbClr val="091C53"/>
                </a:solidFill>
                <a:latin typeface="Instrument Sans Semi Bold" pitchFamily="34" charset="0"/>
                <a:ea typeface="Instrument Sans Semi Bold" pitchFamily="34" charset="-122"/>
                <a:cs typeface="Instrument Sans Semi Bold" pitchFamily="34" charset="-120"/>
              </a:rPr>
              <a:t>mesi</a:t>
            </a:r>
            <a:endParaRPr lang="en-US" sz="2800" dirty="0"/>
          </a:p>
        </p:txBody>
      </p:sp>
      <p:pic>
        <p:nvPicPr>
          <p:cNvPr id="14" name="Immagine 13">
            <a:extLst>
              <a:ext uri="{FF2B5EF4-FFF2-40B4-BE49-F238E27FC236}">
                <a16:creationId xmlns:a16="http://schemas.microsoft.com/office/drawing/2014/main" id="{7FACDD34-FD4B-4EA0-B38E-8895606DD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9741" y="911247"/>
            <a:ext cx="6703387" cy="2218559"/>
          </a:xfrm>
          <a:prstGeom prst="rect">
            <a:avLst/>
          </a:prstGeom>
          <a:effectLst>
            <a:glow rad="127000">
              <a:schemeClr val="accent1">
                <a:alpha val="19000"/>
              </a:schemeClr>
            </a:glow>
          </a:effectLst>
        </p:spPr>
      </p:pic>
      <p:pic>
        <p:nvPicPr>
          <p:cNvPr id="15" name="Immagine 14">
            <a:extLst>
              <a:ext uri="{FF2B5EF4-FFF2-40B4-BE49-F238E27FC236}">
                <a16:creationId xmlns:a16="http://schemas.microsoft.com/office/drawing/2014/main" id="{4B0EF18B-5BDF-45F6-9545-7381F570D0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201" y="3474852"/>
            <a:ext cx="3694642" cy="2176565"/>
          </a:xfrm>
          <a:prstGeom prst="rect">
            <a:avLst/>
          </a:prstGeom>
          <a:effectLst>
            <a:glow rad="127000">
              <a:schemeClr val="accent1">
                <a:alpha val="20000"/>
              </a:schemeClr>
            </a:glow>
          </a:effectLst>
        </p:spPr>
      </p:pic>
      <p:pic>
        <p:nvPicPr>
          <p:cNvPr id="17" name="Immagine 16">
            <a:extLst>
              <a:ext uri="{FF2B5EF4-FFF2-40B4-BE49-F238E27FC236}">
                <a16:creationId xmlns:a16="http://schemas.microsoft.com/office/drawing/2014/main" id="{13728D26-05B8-48A6-A0A9-299A41C98A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7969" y="3459797"/>
            <a:ext cx="3678868" cy="2192337"/>
          </a:xfrm>
          <a:prstGeom prst="rect">
            <a:avLst/>
          </a:prstGeom>
          <a:effectLst>
            <a:glow rad="127000">
              <a:schemeClr val="accent1">
                <a:alpha val="20000"/>
              </a:schemeClr>
            </a:glow>
          </a:effectLst>
        </p:spPr>
      </p:pic>
      <p:pic>
        <p:nvPicPr>
          <p:cNvPr id="19" name="Immagine 18">
            <a:extLst>
              <a:ext uri="{FF2B5EF4-FFF2-40B4-BE49-F238E27FC236}">
                <a16:creationId xmlns:a16="http://schemas.microsoft.com/office/drawing/2014/main" id="{AE2F5E61-8824-4E31-A397-2A271667ED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75964" y="3459798"/>
            <a:ext cx="3730128" cy="2192337"/>
          </a:xfrm>
          <a:prstGeom prst="rect">
            <a:avLst/>
          </a:prstGeom>
          <a:effectLst>
            <a:glow rad="127000">
              <a:schemeClr val="accent1">
                <a:alpha val="20000"/>
              </a:schemeClr>
            </a:glow>
            <a:softEdge rad="0"/>
          </a:effectLst>
        </p:spPr>
      </p:pic>
      <p:sp>
        <p:nvSpPr>
          <p:cNvPr id="20" name="Text 1">
            <a:extLst>
              <a:ext uri="{FF2B5EF4-FFF2-40B4-BE49-F238E27FC236}">
                <a16:creationId xmlns:a16="http://schemas.microsoft.com/office/drawing/2014/main" id="{5A1D161E-0318-4F26-87FF-9FF17EFB63DE}"/>
              </a:ext>
            </a:extLst>
          </p:cNvPr>
          <p:cNvSpPr/>
          <p:nvPr/>
        </p:nvSpPr>
        <p:spPr>
          <a:xfrm>
            <a:off x="359789" y="5865834"/>
            <a:ext cx="11472421" cy="1117759"/>
          </a:xfrm>
          <a:prstGeom prst="rect">
            <a:avLst/>
          </a:prstGeom>
          <a:noFill/>
          <a:ln/>
        </p:spPr>
        <p:txBody>
          <a:bodyPr wrap="square" lIns="0" tIns="0" rIns="0" bIns="0" rtlCol="0" anchor="t"/>
          <a:lstStyle/>
          <a:p>
            <a:pPr marL="0" indent="0" algn="l">
              <a:lnSpc>
                <a:spcPts val="2500"/>
              </a:lnSpc>
              <a:buNone/>
            </a:pPr>
            <a:r>
              <a:rPr lang="en-US" sz="1200" dirty="0">
                <a:solidFill>
                  <a:srgbClr val="1E3063"/>
                </a:solidFill>
                <a:latin typeface="Instrument Sans Medium" pitchFamily="34" charset="0"/>
                <a:ea typeface="Instrument Sans Medium" pitchFamily="34" charset="-122"/>
                <a:cs typeface="Instrument Sans Medium" pitchFamily="34" charset="-120"/>
              </a:rPr>
              <a:t>A 6 </a:t>
            </a:r>
            <a:r>
              <a:rPr lang="en-US" sz="1200" dirty="0" err="1">
                <a:solidFill>
                  <a:srgbClr val="1E3063"/>
                </a:solidFill>
                <a:latin typeface="Instrument Sans Medium" pitchFamily="34" charset="0"/>
                <a:ea typeface="Instrument Sans Medium" pitchFamily="34" charset="-122"/>
                <a:cs typeface="Instrument Sans Medium" pitchFamily="34" charset="-120"/>
              </a:rPr>
              <a:t>mesi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dall’intervento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chirurgico</a:t>
            </a:r>
            <a:r>
              <a:rPr lang="en-US" sz="1200" dirty="0">
                <a:solidFill>
                  <a:srgbClr val="1E3063"/>
                </a:solidFill>
                <a:latin typeface="Instrument Sans Medium" pitchFamily="34" charset="0"/>
                <a:ea typeface="Instrument Sans Medium" pitchFamily="34" charset="-122"/>
                <a:cs typeface="Instrument Sans Medium" pitchFamily="34" charset="-120"/>
              </a:rPr>
              <a:t>, I </a:t>
            </a:r>
            <a:r>
              <a:rPr lang="en-US" sz="1200" dirty="0" err="1">
                <a:solidFill>
                  <a:srgbClr val="1E3063"/>
                </a:solidFill>
                <a:latin typeface="Instrument Sans Medium" pitchFamily="34" charset="0"/>
                <a:ea typeface="Instrument Sans Medium" pitchFamily="34" charset="-122"/>
                <a:cs typeface="Instrument Sans Medium" pitchFamily="34" charset="-120"/>
              </a:rPr>
              <a:t>valori</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degli</a:t>
            </a:r>
            <a:r>
              <a:rPr lang="en-US" sz="1200" dirty="0">
                <a:solidFill>
                  <a:srgbClr val="1E3063"/>
                </a:solidFill>
                <a:latin typeface="Instrument Sans Medium" pitchFamily="34" charset="0"/>
                <a:ea typeface="Instrument Sans Medium" pitchFamily="34" charset="-122"/>
                <a:cs typeface="Instrument Sans Medium" pitchFamily="34" charset="-120"/>
              </a:rPr>
              <a:t> score Framingham, Score 2, Arose e Prevent Derived (10 e 30 anni) non </a:t>
            </a:r>
            <a:r>
              <a:rPr lang="en-US" sz="1200" dirty="0" err="1">
                <a:solidFill>
                  <a:srgbClr val="1E3063"/>
                </a:solidFill>
                <a:latin typeface="Instrument Sans Medium" pitchFamily="34" charset="0"/>
                <a:ea typeface="Instrument Sans Medium" pitchFamily="34" charset="-122"/>
                <a:cs typeface="Instrument Sans Medium" pitchFamily="34" charset="-120"/>
              </a:rPr>
              <a:t>presentano</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differenze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dirty="0" err="1">
                <a:solidFill>
                  <a:srgbClr val="1E3063"/>
                </a:solidFill>
                <a:latin typeface="Instrument Sans Medium" pitchFamily="34" charset="0"/>
                <a:ea typeface="Instrument Sans Medium" pitchFamily="34" charset="-122"/>
                <a:cs typeface="Instrument Sans Medium" pitchFamily="34" charset="-120"/>
              </a:rPr>
              <a:t>statisticamente</a:t>
            </a:r>
            <a:r>
              <a:rPr lang="en-US" sz="1200" dirty="0">
                <a:solidFill>
                  <a:srgbClr val="1E3063"/>
                </a:solidFill>
                <a:latin typeface="Instrument Sans Medium" pitchFamily="34" charset="0"/>
                <a:ea typeface="Instrument Sans Medium" pitchFamily="34" charset="-122"/>
                <a:cs typeface="Instrument Sans Medium" pitchFamily="34" charset="-120"/>
              </a:rPr>
              <a:t> significative </a:t>
            </a:r>
            <a:r>
              <a:rPr lang="en-US" sz="1200" dirty="0" err="1">
                <a:solidFill>
                  <a:srgbClr val="1E3063"/>
                </a:solidFill>
                <a:latin typeface="Instrument Sans Medium" pitchFamily="34" charset="0"/>
                <a:ea typeface="Instrument Sans Medium" pitchFamily="34" charset="-122"/>
                <a:cs typeface="Instrument Sans Medium" pitchFamily="34" charset="-120"/>
              </a:rPr>
              <a:t>tra</a:t>
            </a:r>
            <a:r>
              <a:rPr lang="en-US" sz="1200" dirty="0">
                <a:solidFill>
                  <a:srgbClr val="1E3063"/>
                </a:solidFill>
                <a:latin typeface="Instrument Sans Medium" pitchFamily="34" charset="0"/>
                <a:ea typeface="Instrument Sans Medium" pitchFamily="34" charset="-122"/>
                <a:cs typeface="Instrument Sans Medium" pitchFamily="34" charset="-120"/>
              </a:rPr>
              <a:t> 2 </a:t>
            </a:r>
            <a:r>
              <a:rPr lang="en-US" sz="1200" dirty="0" err="1">
                <a:solidFill>
                  <a:srgbClr val="1E3063"/>
                </a:solidFill>
                <a:latin typeface="Instrument Sans Medium" pitchFamily="34" charset="0"/>
                <a:ea typeface="Instrument Sans Medium" pitchFamily="34" charset="-122"/>
                <a:cs typeface="Instrument Sans Medium" pitchFamily="34" charset="-120"/>
              </a:rPr>
              <a:t>gruppi</a:t>
            </a:r>
            <a:r>
              <a:rPr lang="en-US" sz="1200" dirty="0">
                <a:solidFill>
                  <a:srgbClr val="1E3063"/>
                </a:solidFill>
                <a:latin typeface="Instrument Sans Medium" pitchFamily="34" charset="0"/>
                <a:ea typeface="Instrument Sans Medium" pitchFamily="34" charset="-122"/>
                <a:cs typeface="Instrument Sans Medium" pitchFamily="34" charset="-120"/>
              </a:rPr>
              <a:t>.</a:t>
            </a:r>
            <a:endParaRPr lang="en-US" sz="1400" dirty="0"/>
          </a:p>
        </p:txBody>
      </p:sp>
      <p:pic>
        <p:nvPicPr>
          <p:cNvPr id="16" name="Immagine 15">
            <a:extLst>
              <a:ext uri="{FF2B5EF4-FFF2-40B4-BE49-F238E27FC236}">
                <a16:creationId xmlns:a16="http://schemas.microsoft.com/office/drawing/2014/main" id="{B036C3BB-160F-4D0D-80B5-0AA4CEF11E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0624" y="3740"/>
            <a:ext cx="1836871" cy="783321"/>
          </a:xfrm>
          <a:prstGeom prst="rect">
            <a:avLst/>
          </a:prstGeom>
        </p:spPr>
      </p:pic>
    </p:spTree>
    <p:extLst>
      <p:ext uri="{BB962C8B-B14F-4D97-AF65-F5344CB8AC3E}">
        <p14:creationId xmlns:p14="http://schemas.microsoft.com/office/powerpoint/2010/main" val="42641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2">
            <a:extLst>
              <a:ext uri="{FF2B5EF4-FFF2-40B4-BE49-F238E27FC236}">
                <a16:creationId xmlns:a16="http://schemas.microsoft.com/office/drawing/2014/main" id="{60981DF9-068D-4270-A292-98F19F2DD5E3}"/>
              </a:ext>
            </a:extLst>
          </p:cNvPr>
          <p:cNvSpPr/>
          <p:nvPr/>
        </p:nvSpPr>
        <p:spPr>
          <a:xfrm>
            <a:off x="267694" y="63208"/>
            <a:ext cx="8970574" cy="1033463"/>
          </a:xfrm>
          <a:prstGeom prst="rect">
            <a:avLst/>
          </a:prstGeom>
          <a:noFill/>
          <a:ln/>
        </p:spPr>
        <p:txBody>
          <a:bodyPr wrap="square" lIns="0" tIns="0" rIns="0" bIns="0" rtlCol="0" anchor="t"/>
          <a:lstStyle/>
          <a:p>
            <a:pPr>
              <a:lnSpc>
                <a:spcPts val="4042"/>
              </a:lnSpc>
            </a:pPr>
            <a:r>
              <a:rPr lang="en-US" sz="2000" dirty="0" err="1">
                <a:solidFill>
                  <a:srgbClr val="091C53"/>
                </a:solidFill>
                <a:latin typeface="Instrument Sans Semi Bold" pitchFamily="34" charset="0"/>
                <a:ea typeface="Instrument Sans Semi Bold" pitchFamily="34" charset="-122"/>
                <a:cs typeface="Instrument Sans Semi Bold" pitchFamily="34" charset="-120"/>
              </a:rPr>
              <a:t>Risultati</a:t>
            </a:r>
            <a:r>
              <a:rPr lang="en-US" sz="2000" dirty="0">
                <a:solidFill>
                  <a:srgbClr val="091C53"/>
                </a:solidFill>
                <a:latin typeface="Instrument Sans Semi Bold" pitchFamily="34" charset="0"/>
                <a:ea typeface="Instrument Sans Semi Bold" pitchFamily="34" charset="-122"/>
                <a:cs typeface="Instrument Sans Semi Bold" pitchFamily="34" charset="-120"/>
              </a:rPr>
              <a:t>: </a:t>
            </a:r>
            <a:r>
              <a:rPr lang="en-US" sz="2000" dirty="0" err="1">
                <a:solidFill>
                  <a:srgbClr val="091C53"/>
                </a:solidFill>
                <a:latin typeface="Instrument Sans Semi Bold" pitchFamily="34" charset="0"/>
                <a:ea typeface="Instrument Sans Semi Bold" pitchFamily="34" charset="-122"/>
                <a:cs typeface="Instrument Sans Semi Bold" pitchFamily="34" charset="-120"/>
              </a:rPr>
              <a:t>Confronto</a:t>
            </a:r>
            <a:r>
              <a:rPr lang="en-US" sz="2000" dirty="0">
                <a:solidFill>
                  <a:srgbClr val="091C53"/>
                </a:solidFill>
                <a:latin typeface="Instrument Sans Semi Bold" pitchFamily="34" charset="0"/>
                <a:ea typeface="Instrument Sans Semi Bold" pitchFamily="34" charset="-122"/>
                <a:cs typeface="Instrument Sans Semi Bold" pitchFamily="34" charset="-120"/>
              </a:rPr>
              <a:t> Scores e </a:t>
            </a:r>
            <a:r>
              <a:rPr lang="en-US" sz="2000" dirty="0" err="1">
                <a:solidFill>
                  <a:srgbClr val="091C53"/>
                </a:solidFill>
                <a:latin typeface="Instrument Sans Semi Bold" pitchFamily="34" charset="0"/>
                <a:ea typeface="Instrument Sans Semi Bold" pitchFamily="34" charset="-122"/>
                <a:cs typeface="Instrument Sans Semi Bold" pitchFamily="34" charset="-120"/>
              </a:rPr>
              <a:t>Profilo</a:t>
            </a:r>
            <a:r>
              <a:rPr lang="en-US" sz="2000" dirty="0">
                <a:solidFill>
                  <a:srgbClr val="091C53"/>
                </a:solidFill>
                <a:latin typeface="Instrument Sans Semi Bold" pitchFamily="34" charset="0"/>
                <a:ea typeface="Instrument Sans Semi Bold" pitchFamily="34" charset="-122"/>
                <a:cs typeface="Instrument Sans Semi Bold" pitchFamily="34" charset="-120"/>
              </a:rPr>
              <a:t> </a:t>
            </a:r>
            <a:r>
              <a:rPr lang="en-US" sz="2000" dirty="0" err="1">
                <a:solidFill>
                  <a:srgbClr val="091C53"/>
                </a:solidFill>
                <a:latin typeface="Instrument Sans Semi Bold" pitchFamily="34" charset="0"/>
                <a:ea typeface="Instrument Sans Semi Bold" pitchFamily="34" charset="-122"/>
                <a:cs typeface="Instrument Sans Semi Bold" pitchFamily="34" charset="-120"/>
              </a:rPr>
              <a:t>Lipidico</a:t>
            </a:r>
            <a:r>
              <a:rPr lang="en-US" sz="2000" dirty="0">
                <a:solidFill>
                  <a:srgbClr val="091C53"/>
                </a:solidFill>
                <a:latin typeface="Instrument Sans Semi Bold" pitchFamily="34" charset="0"/>
                <a:ea typeface="Instrument Sans Semi Bold" pitchFamily="34" charset="-122"/>
                <a:cs typeface="Instrument Sans Semi Bold" pitchFamily="34" charset="-120"/>
              </a:rPr>
              <a:t> a 6 </a:t>
            </a:r>
            <a:r>
              <a:rPr lang="en-US" sz="2000" dirty="0" err="1">
                <a:solidFill>
                  <a:srgbClr val="091C53"/>
                </a:solidFill>
                <a:latin typeface="Instrument Sans Semi Bold" pitchFamily="34" charset="0"/>
                <a:ea typeface="Instrument Sans Semi Bold" pitchFamily="34" charset="-122"/>
                <a:cs typeface="Instrument Sans Semi Bold" pitchFamily="34" charset="-120"/>
              </a:rPr>
              <a:t>mesi</a:t>
            </a:r>
            <a:r>
              <a:rPr lang="en-US" sz="2000" dirty="0">
                <a:solidFill>
                  <a:srgbClr val="091C53"/>
                </a:solidFill>
                <a:latin typeface="Instrument Sans Semi Bold" pitchFamily="34" charset="0"/>
                <a:ea typeface="Instrument Sans Semi Bold" pitchFamily="34" charset="-122"/>
                <a:cs typeface="Instrument Sans Semi Bold" pitchFamily="34" charset="-120"/>
              </a:rPr>
              <a:t> OAGB/Sleeve </a:t>
            </a:r>
            <a:endParaRPr lang="en-US" sz="2000" dirty="0"/>
          </a:p>
        </p:txBody>
      </p:sp>
      <p:pic>
        <p:nvPicPr>
          <p:cNvPr id="6" name="Immagine 5">
            <a:extLst>
              <a:ext uri="{FF2B5EF4-FFF2-40B4-BE49-F238E27FC236}">
                <a16:creationId xmlns:a16="http://schemas.microsoft.com/office/drawing/2014/main" id="{57F7FB9D-5AC0-4C10-94E7-22B1F7E6F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80" y="839671"/>
            <a:ext cx="5703268" cy="3159947"/>
          </a:xfrm>
          <a:prstGeom prst="rect">
            <a:avLst/>
          </a:prstGeom>
          <a:effectLst>
            <a:glow rad="127000">
              <a:schemeClr val="accent1">
                <a:alpha val="20000"/>
              </a:schemeClr>
            </a:glow>
            <a:softEdge rad="0"/>
          </a:effectLst>
        </p:spPr>
      </p:pic>
      <p:pic>
        <p:nvPicPr>
          <p:cNvPr id="5" name="Immagine 4">
            <a:extLst>
              <a:ext uri="{FF2B5EF4-FFF2-40B4-BE49-F238E27FC236}">
                <a16:creationId xmlns:a16="http://schemas.microsoft.com/office/drawing/2014/main" id="{6C384C64-3C30-43E2-928D-022DC06BCDBD}"/>
              </a:ext>
            </a:extLst>
          </p:cNvPr>
          <p:cNvPicPr>
            <a:picLocks noChangeAspect="1"/>
          </p:cNvPicPr>
          <p:nvPr/>
        </p:nvPicPr>
        <p:blipFill>
          <a:blip r:embed="rId4"/>
          <a:stretch>
            <a:fillRect/>
          </a:stretch>
        </p:blipFill>
        <p:spPr>
          <a:xfrm>
            <a:off x="10228170" y="5973527"/>
            <a:ext cx="1963830" cy="884473"/>
          </a:xfrm>
          <a:prstGeom prst="rect">
            <a:avLst/>
          </a:prstGeom>
        </p:spPr>
      </p:pic>
      <p:sp>
        <p:nvSpPr>
          <p:cNvPr id="14" name="Text 6">
            <a:extLst>
              <a:ext uri="{FF2B5EF4-FFF2-40B4-BE49-F238E27FC236}">
                <a16:creationId xmlns:a16="http://schemas.microsoft.com/office/drawing/2014/main" id="{B3667A51-027C-4D44-B6E0-C941C1FA283D}"/>
              </a:ext>
            </a:extLst>
          </p:cNvPr>
          <p:cNvSpPr/>
          <p:nvPr/>
        </p:nvSpPr>
        <p:spPr>
          <a:xfrm>
            <a:off x="5368565" y="4900514"/>
            <a:ext cx="2919532" cy="310158"/>
          </a:xfrm>
          <a:prstGeom prst="rect">
            <a:avLst/>
          </a:prstGeom>
          <a:noFill/>
          <a:ln/>
        </p:spPr>
        <p:txBody>
          <a:bodyPr wrap="none" lIns="0" tIns="0" rIns="0" bIns="0" rtlCol="0" anchor="t"/>
          <a:lstStyle/>
          <a:p>
            <a:pPr marL="0" indent="0" algn="l">
              <a:lnSpc>
                <a:spcPts val="2400"/>
              </a:lnSpc>
              <a:buNone/>
            </a:pPr>
            <a:r>
              <a:rPr lang="en-US" sz="1600" dirty="0">
                <a:solidFill>
                  <a:srgbClr val="091C53"/>
                </a:solidFill>
                <a:latin typeface="Arial" panose="020B0604020202020204" pitchFamily="34" charset="0"/>
                <a:ea typeface="Instrument Sans Semi Bold" pitchFamily="34" charset="-122"/>
                <a:cs typeface="Arial" panose="020B0604020202020204" pitchFamily="34" charset="0"/>
              </a:rPr>
              <a:t>Sleeve Gastrectomy (SG</a:t>
            </a:r>
            <a:r>
              <a:rPr lang="en-US" sz="1600" dirty="0">
                <a:solidFill>
                  <a:srgbClr val="091C53"/>
                </a:solidFill>
                <a:latin typeface="Instrument Sans Semi Bold" pitchFamily="34" charset="0"/>
                <a:ea typeface="Instrument Sans Semi Bold" pitchFamily="34" charset="-122"/>
                <a:cs typeface="Instrument Sans Semi Bold" pitchFamily="34" charset="-120"/>
              </a:rPr>
              <a:t>)</a:t>
            </a:r>
            <a:endParaRPr lang="en-US" sz="1600" dirty="0"/>
          </a:p>
        </p:txBody>
      </p:sp>
      <p:grpSp>
        <p:nvGrpSpPr>
          <p:cNvPr id="15" name="Gruppo 14">
            <a:extLst>
              <a:ext uri="{FF2B5EF4-FFF2-40B4-BE49-F238E27FC236}">
                <a16:creationId xmlns:a16="http://schemas.microsoft.com/office/drawing/2014/main" id="{625A78D9-A0F3-4E4E-8C94-FC6E37AC64BF}"/>
              </a:ext>
            </a:extLst>
          </p:cNvPr>
          <p:cNvGrpSpPr/>
          <p:nvPr/>
        </p:nvGrpSpPr>
        <p:grpSpPr>
          <a:xfrm>
            <a:off x="267694" y="4870066"/>
            <a:ext cx="11299653" cy="2012577"/>
            <a:chOff x="786169" y="3503176"/>
            <a:chExt cx="11299653" cy="2012577"/>
          </a:xfrm>
        </p:grpSpPr>
        <p:sp>
          <p:nvSpPr>
            <p:cNvPr id="16" name="Shape 2">
              <a:extLst>
                <a:ext uri="{FF2B5EF4-FFF2-40B4-BE49-F238E27FC236}">
                  <a16:creationId xmlns:a16="http://schemas.microsoft.com/office/drawing/2014/main" id="{62E6CAE5-E6AA-453A-BB6A-6DDF52C33D64}"/>
                </a:ext>
              </a:extLst>
            </p:cNvPr>
            <p:cNvSpPr/>
            <p:nvPr/>
          </p:nvSpPr>
          <p:spPr>
            <a:xfrm>
              <a:off x="786169" y="3503176"/>
              <a:ext cx="4487297" cy="1870102"/>
            </a:xfrm>
            <a:prstGeom prst="roundRect">
              <a:avLst>
                <a:gd name="adj" fmla="val 8177"/>
              </a:avLst>
            </a:prstGeom>
            <a:solidFill>
              <a:srgbClr val="84C1FA"/>
            </a:solidFill>
            <a:ln/>
          </p:spPr>
        </p:sp>
        <p:sp>
          <p:nvSpPr>
            <p:cNvPr id="17" name="Text 3">
              <a:extLst>
                <a:ext uri="{FF2B5EF4-FFF2-40B4-BE49-F238E27FC236}">
                  <a16:creationId xmlns:a16="http://schemas.microsoft.com/office/drawing/2014/main" id="{1A585A5C-60CE-4049-994C-97516BDA397F}"/>
                </a:ext>
              </a:extLst>
            </p:cNvPr>
            <p:cNvSpPr/>
            <p:nvPr/>
          </p:nvSpPr>
          <p:spPr>
            <a:xfrm>
              <a:off x="849273" y="3503176"/>
              <a:ext cx="3405116" cy="310158"/>
            </a:xfrm>
            <a:prstGeom prst="rect">
              <a:avLst/>
            </a:prstGeom>
            <a:noFill/>
            <a:ln/>
          </p:spPr>
          <p:txBody>
            <a:bodyPr wrap="none" lIns="0" tIns="0" rIns="0" bIns="0" rtlCol="0" anchor="t"/>
            <a:lstStyle/>
            <a:p>
              <a:pPr marL="0" indent="0" algn="l">
                <a:lnSpc>
                  <a:spcPts val="2400"/>
                </a:lnSpc>
                <a:buNone/>
              </a:pPr>
              <a:r>
                <a:rPr lang="en-US" sz="1600" dirty="0">
                  <a:solidFill>
                    <a:srgbClr val="091C53"/>
                  </a:solidFill>
                  <a:latin typeface="Arial" panose="020B0604020202020204" pitchFamily="34" charset="0"/>
                  <a:ea typeface="Instrument Sans Semi Bold" pitchFamily="34" charset="-122"/>
                  <a:cs typeface="Arial" panose="020B0604020202020204" pitchFamily="34" charset="0"/>
                </a:rPr>
                <a:t>Mini Bypass Gastrico (OAGB</a:t>
              </a:r>
              <a:r>
                <a:rPr lang="en-US" sz="1600" dirty="0">
                  <a:solidFill>
                    <a:srgbClr val="091C53"/>
                  </a:solidFill>
                  <a:latin typeface="Instrument Sans Semi Bold" pitchFamily="34" charset="0"/>
                  <a:ea typeface="Instrument Sans Semi Bold" pitchFamily="34" charset="-122"/>
                  <a:cs typeface="Instrument Sans Semi Bold" pitchFamily="34" charset="-120"/>
                </a:rPr>
                <a:t>)</a:t>
              </a:r>
              <a:endParaRPr lang="en-US" sz="1600" dirty="0"/>
            </a:p>
          </p:txBody>
        </p:sp>
        <p:sp>
          <p:nvSpPr>
            <p:cNvPr id="18" name="Text 4">
              <a:extLst>
                <a:ext uri="{FF2B5EF4-FFF2-40B4-BE49-F238E27FC236}">
                  <a16:creationId xmlns:a16="http://schemas.microsoft.com/office/drawing/2014/main" id="{E1E550C9-771C-4FED-B04E-6452F9B0B3C1}"/>
                </a:ext>
              </a:extLst>
            </p:cNvPr>
            <p:cNvSpPr/>
            <p:nvPr/>
          </p:nvSpPr>
          <p:spPr>
            <a:xfrm>
              <a:off x="849273" y="4011692"/>
              <a:ext cx="6279356" cy="1478399"/>
            </a:xfrm>
            <a:prstGeom prst="rect">
              <a:avLst/>
            </a:prstGeom>
            <a:noFill/>
            <a:ln/>
          </p:spPr>
          <p:txBody>
            <a:bodyPr wrap="square" lIns="0" tIns="0" rIns="0" bIns="0" rtlCol="0" anchor="t"/>
            <a:lstStyle/>
            <a:p>
              <a:pPr marL="342900" indent="-342900" algn="l">
                <a:lnSpc>
                  <a:spcPts val="2500"/>
                </a:lnSpc>
                <a:buSzPct val="100000"/>
                <a:buChar char="•"/>
              </a:pPr>
              <a:r>
                <a:rPr lang="en-US" sz="1200" b="1" dirty="0">
                  <a:solidFill>
                    <a:srgbClr val="1E3063"/>
                  </a:solidFill>
                  <a:latin typeface="Arial" panose="020B0604020202020204" pitchFamily="34" charset="0"/>
                  <a:ea typeface="Instrument Sans Medium" pitchFamily="34" charset="-122"/>
                  <a:cs typeface="Arial" panose="020B0604020202020204" pitchFamily="34" charset="0"/>
                </a:rPr>
                <a:t>LDL-colesterolo</a:t>
              </a: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 riduzione significativa (p=0,029)</a:t>
              </a:r>
              <a:endParaRPr lang="en-US" sz="1200" dirty="0">
                <a:latin typeface="Arial" panose="020B0604020202020204" pitchFamily="34" charset="0"/>
                <a:cs typeface="Arial" panose="020B0604020202020204" pitchFamily="34" charset="0"/>
              </a:endParaRPr>
            </a:p>
            <a:p>
              <a:pPr marL="342900" indent="-342900" algn="l">
                <a:lnSpc>
                  <a:spcPts val="2500"/>
                </a:lnSpc>
                <a:buSzPct val="100000"/>
                <a:buChar char="•"/>
              </a:pPr>
              <a:r>
                <a:rPr lang="en-US" sz="1200" b="1" dirty="0">
                  <a:solidFill>
                    <a:srgbClr val="1E3063"/>
                  </a:solidFill>
                  <a:latin typeface="Arial" panose="020B0604020202020204" pitchFamily="34" charset="0"/>
                  <a:ea typeface="Instrument Sans Medium" pitchFamily="34" charset="-122"/>
                  <a:cs typeface="Arial" panose="020B0604020202020204" pitchFamily="34" charset="0"/>
                </a:rPr>
                <a:t>Trigliceridi</a:t>
              </a: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 riduzione significativa (p=0,008)</a:t>
              </a:r>
              <a:endParaRPr lang="en-US" sz="1200" dirty="0">
                <a:latin typeface="Arial" panose="020B0604020202020204" pitchFamily="34" charset="0"/>
                <a:cs typeface="Arial" panose="020B0604020202020204" pitchFamily="34" charset="0"/>
              </a:endParaRPr>
            </a:p>
            <a:p>
              <a:pPr marL="342900" indent="-342900" algn="l">
                <a:lnSpc>
                  <a:spcPts val="2500"/>
                </a:lnSpc>
                <a:buSzPct val="100000"/>
                <a:buChar char="•"/>
              </a:pPr>
              <a:r>
                <a:rPr lang="en-US" sz="1200" b="1" dirty="0">
                  <a:solidFill>
                    <a:srgbClr val="1E3063"/>
                  </a:solidFill>
                  <a:latin typeface="Arial" panose="020B0604020202020204" pitchFamily="34" charset="0"/>
                  <a:ea typeface="Instrument Sans Medium" pitchFamily="34" charset="-122"/>
                  <a:cs typeface="Arial" panose="020B0604020202020204" pitchFamily="34" charset="0"/>
                </a:rPr>
                <a:t>HDL-colesterolo</a:t>
              </a: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 aumento significativo (p=0,004)</a:t>
              </a:r>
              <a:endParaRPr lang="en-US" sz="1200" dirty="0">
                <a:latin typeface="Arial" panose="020B0604020202020204" pitchFamily="34" charset="0"/>
                <a:cs typeface="Arial" panose="020B0604020202020204" pitchFamily="34" charset="0"/>
              </a:endParaRPr>
            </a:p>
            <a:p>
              <a:pPr marL="342900" indent="-342900" algn="l">
                <a:lnSpc>
                  <a:spcPts val="2500"/>
                </a:lnSpc>
                <a:buSzPct val="100000"/>
                <a:buChar char="•"/>
              </a:pP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Colesterolo totale: tendenza al miglioramento (p=0,085)</a:t>
              </a:r>
              <a:endParaRPr lang="en-US" sz="1200" dirty="0">
                <a:latin typeface="Arial" panose="020B0604020202020204" pitchFamily="34" charset="0"/>
                <a:cs typeface="Arial" panose="020B0604020202020204" pitchFamily="34" charset="0"/>
              </a:endParaRPr>
            </a:p>
          </p:txBody>
        </p:sp>
        <p:sp>
          <p:nvSpPr>
            <p:cNvPr id="19" name="Text 7">
              <a:extLst>
                <a:ext uri="{FF2B5EF4-FFF2-40B4-BE49-F238E27FC236}">
                  <a16:creationId xmlns:a16="http://schemas.microsoft.com/office/drawing/2014/main" id="{A004E216-17AB-40FD-84D2-1626FEAB3297}"/>
                </a:ext>
              </a:extLst>
            </p:cNvPr>
            <p:cNvSpPr/>
            <p:nvPr/>
          </p:nvSpPr>
          <p:spPr>
            <a:xfrm>
              <a:off x="5806466" y="4037354"/>
              <a:ext cx="6279356" cy="1478399"/>
            </a:xfrm>
            <a:prstGeom prst="rect">
              <a:avLst/>
            </a:prstGeom>
            <a:noFill/>
            <a:ln/>
          </p:spPr>
          <p:txBody>
            <a:bodyPr wrap="square" lIns="0" tIns="0" rIns="0" bIns="0" rtlCol="0" anchor="t"/>
            <a:lstStyle/>
            <a:p>
              <a:pPr marL="342900" indent="-342900" algn="l">
                <a:lnSpc>
                  <a:spcPts val="2500"/>
                </a:lnSpc>
                <a:buSzPct val="100000"/>
                <a:buChar char="•"/>
              </a:pPr>
              <a:r>
                <a:rPr lang="en-US" sz="1200" b="1" dirty="0">
                  <a:solidFill>
                    <a:srgbClr val="1E3063"/>
                  </a:solidFill>
                  <a:latin typeface="Arial" panose="020B0604020202020204" pitchFamily="34" charset="0"/>
                  <a:ea typeface="Instrument Sans Medium" pitchFamily="34" charset="-122"/>
                  <a:cs typeface="Arial" panose="020B0604020202020204" pitchFamily="34" charset="0"/>
                </a:rPr>
                <a:t>HDL-colesterolo</a:t>
              </a: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  variazione significativa (p=0,005)</a:t>
              </a:r>
              <a:endParaRPr lang="en-US" sz="1200" dirty="0">
                <a:latin typeface="Arial" panose="020B0604020202020204" pitchFamily="34" charset="0"/>
                <a:cs typeface="Arial" panose="020B0604020202020204" pitchFamily="34" charset="0"/>
              </a:endParaRPr>
            </a:p>
            <a:p>
              <a:pPr marL="342900" indent="-342900" algn="l">
                <a:lnSpc>
                  <a:spcPts val="2500"/>
                </a:lnSpc>
                <a:buSzPct val="100000"/>
                <a:buChar char="•"/>
              </a:pP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Colesterolo totale: variazione non significativa</a:t>
              </a:r>
              <a:endParaRPr lang="en-US" sz="1200" dirty="0">
                <a:latin typeface="Arial" panose="020B0604020202020204" pitchFamily="34" charset="0"/>
                <a:cs typeface="Arial" panose="020B0604020202020204" pitchFamily="34" charset="0"/>
              </a:endParaRPr>
            </a:p>
            <a:p>
              <a:pPr marL="342900" indent="-342900" algn="l">
                <a:lnSpc>
                  <a:spcPts val="2500"/>
                </a:lnSpc>
                <a:buSzPct val="100000"/>
                <a:buChar char="•"/>
              </a:pP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LDL-colesterolo: variazione non significativa</a:t>
              </a:r>
              <a:endParaRPr lang="en-US" sz="1200" dirty="0">
                <a:latin typeface="Arial" panose="020B0604020202020204" pitchFamily="34" charset="0"/>
                <a:cs typeface="Arial" panose="020B0604020202020204" pitchFamily="34" charset="0"/>
              </a:endParaRPr>
            </a:p>
            <a:p>
              <a:pPr marL="342900" indent="-342900" algn="l">
                <a:lnSpc>
                  <a:spcPts val="2500"/>
                </a:lnSpc>
                <a:buSzPct val="100000"/>
                <a:buChar char="•"/>
              </a:pP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Trigliceridi: variazione non significativa</a:t>
              </a:r>
              <a:endParaRPr lang="en-US" sz="1200" dirty="0">
                <a:latin typeface="Arial" panose="020B0604020202020204" pitchFamily="34" charset="0"/>
                <a:cs typeface="Arial" panose="020B0604020202020204" pitchFamily="34" charset="0"/>
              </a:endParaRPr>
            </a:p>
          </p:txBody>
        </p:sp>
      </p:grpSp>
      <p:sp>
        <p:nvSpPr>
          <p:cNvPr id="20" name="Text 1">
            <a:extLst>
              <a:ext uri="{FF2B5EF4-FFF2-40B4-BE49-F238E27FC236}">
                <a16:creationId xmlns:a16="http://schemas.microsoft.com/office/drawing/2014/main" id="{FEFEB7DC-CF0F-497F-A8AE-30FB7879C9DA}"/>
              </a:ext>
            </a:extLst>
          </p:cNvPr>
          <p:cNvSpPr/>
          <p:nvPr/>
        </p:nvSpPr>
        <p:spPr>
          <a:xfrm>
            <a:off x="263950" y="4022161"/>
            <a:ext cx="11361751" cy="2246664"/>
          </a:xfrm>
          <a:prstGeom prst="rect">
            <a:avLst/>
          </a:prstGeom>
          <a:noFill/>
          <a:ln/>
        </p:spPr>
        <p:txBody>
          <a:bodyPr wrap="square" lIns="0" tIns="0" rIns="0" bIns="0" rtlCol="0" anchor="t"/>
          <a:lstStyle/>
          <a:p>
            <a:pPr marL="0" indent="0" algn="l">
              <a:lnSpc>
                <a:spcPts val="2500"/>
              </a:lnSpc>
              <a:buNone/>
            </a:pP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L'analisi del profilo lipidico evidenzia un </a:t>
            </a:r>
            <a:r>
              <a:rPr lang="en-US" sz="1550" b="1" dirty="0">
                <a:solidFill>
                  <a:srgbClr val="1E3063"/>
                </a:solidFill>
                <a:latin typeface="Arial" panose="020B0604020202020204" pitchFamily="34" charset="0"/>
                <a:ea typeface="Instrument Sans Medium" pitchFamily="34" charset="-122"/>
                <a:cs typeface="Arial" panose="020B0604020202020204" pitchFamily="34" charset="0"/>
              </a:rPr>
              <a:t>miglioramento differenziato</a:t>
            </a:r>
            <a:r>
              <a:rPr lang="en-US" sz="1550" dirty="0">
                <a:solidFill>
                  <a:srgbClr val="1E3063"/>
                </a:solidFill>
                <a:latin typeface="Arial" panose="020B0604020202020204" pitchFamily="34" charset="0"/>
                <a:ea typeface="Instrument Sans Medium" pitchFamily="34" charset="-122"/>
                <a:cs typeface="Arial" panose="020B0604020202020204" pitchFamily="34" charset="0"/>
              </a:rPr>
              <a:t> tra le due procedure chirurgiche, con l'OAGB associato a un impatto metabolico più ampio e statisticamente significativo su più parametri lipidici.</a:t>
            </a:r>
            <a:endParaRPr lang="en-US" sz="1550" dirty="0">
              <a:latin typeface="Arial" panose="020B0604020202020204" pitchFamily="34" charset="0"/>
              <a:cs typeface="Arial" panose="020B0604020202020204" pitchFamily="34" charset="0"/>
            </a:endParaRPr>
          </a:p>
        </p:txBody>
      </p:sp>
      <p:pic>
        <p:nvPicPr>
          <p:cNvPr id="21" name="Immagine 20">
            <a:extLst>
              <a:ext uri="{FF2B5EF4-FFF2-40B4-BE49-F238E27FC236}">
                <a16:creationId xmlns:a16="http://schemas.microsoft.com/office/drawing/2014/main" id="{153391F6-A15C-4DD5-8997-A78F9A0B5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2262" y="839671"/>
            <a:ext cx="5703268" cy="3135322"/>
          </a:xfrm>
          <a:prstGeom prst="rect">
            <a:avLst/>
          </a:prstGeom>
          <a:effectLst>
            <a:glow rad="127000">
              <a:schemeClr val="accent1">
                <a:alpha val="20000"/>
              </a:schemeClr>
            </a:glow>
            <a:softEdge rad="0"/>
          </a:effectLst>
        </p:spPr>
      </p:pic>
      <p:pic>
        <p:nvPicPr>
          <p:cNvPr id="22" name="Immagine 21">
            <a:extLst>
              <a:ext uri="{FF2B5EF4-FFF2-40B4-BE49-F238E27FC236}">
                <a16:creationId xmlns:a16="http://schemas.microsoft.com/office/drawing/2014/main" id="{5DF85A10-F5EF-4AC8-876B-FDD90BF004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extLst>
      <p:ext uri="{BB962C8B-B14F-4D97-AF65-F5344CB8AC3E}">
        <p14:creationId xmlns:p14="http://schemas.microsoft.com/office/powerpoint/2010/main" val="389173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2">
            <a:extLst>
              <a:ext uri="{FF2B5EF4-FFF2-40B4-BE49-F238E27FC236}">
                <a16:creationId xmlns:a16="http://schemas.microsoft.com/office/drawing/2014/main" id="{60981DF9-068D-4270-A292-98F19F2DD5E3}"/>
              </a:ext>
            </a:extLst>
          </p:cNvPr>
          <p:cNvSpPr/>
          <p:nvPr/>
        </p:nvSpPr>
        <p:spPr>
          <a:xfrm>
            <a:off x="84841" y="7159"/>
            <a:ext cx="11632677" cy="1033463"/>
          </a:xfrm>
          <a:prstGeom prst="rect">
            <a:avLst/>
          </a:prstGeom>
          <a:noFill/>
          <a:ln/>
        </p:spPr>
        <p:txBody>
          <a:bodyPr wrap="square" lIns="0" tIns="0" rIns="0" bIns="0" rtlCol="0" anchor="t"/>
          <a:lstStyle/>
          <a:p>
            <a:pPr marL="0" indent="0" algn="l">
              <a:lnSpc>
                <a:spcPts val="4850"/>
              </a:lnSpc>
              <a:buNone/>
            </a:pPr>
            <a:r>
              <a:rPr lang="en-US" sz="2800" dirty="0" err="1">
                <a:solidFill>
                  <a:srgbClr val="091C53"/>
                </a:solidFill>
                <a:latin typeface="Arial" panose="020B0604020202020204" pitchFamily="34" charset="0"/>
                <a:ea typeface="Instrument Sans Semi Bold" pitchFamily="34" charset="-122"/>
                <a:cs typeface="Arial" panose="020B0604020202020204" pitchFamily="34" charset="0"/>
              </a:rPr>
              <a:t>Analisi</a:t>
            </a:r>
            <a:r>
              <a:rPr lang="en-US" sz="2800" dirty="0">
                <a:solidFill>
                  <a:srgbClr val="091C53"/>
                </a:solidFill>
                <a:latin typeface="Arial" panose="020B0604020202020204" pitchFamily="34" charset="0"/>
                <a:ea typeface="Instrument Sans Semi Bold" pitchFamily="34" charset="-122"/>
                <a:cs typeface="Arial" panose="020B0604020202020204" pitchFamily="34" charset="0"/>
              </a:rPr>
              <a:t> LASSO: </a:t>
            </a:r>
            <a:r>
              <a:rPr lang="en-US" sz="2800" dirty="0" err="1">
                <a:solidFill>
                  <a:srgbClr val="091C53"/>
                </a:solidFill>
                <a:latin typeface="Arial" panose="020B0604020202020204" pitchFamily="34" charset="0"/>
                <a:ea typeface="Instrument Sans Semi Bold" pitchFamily="34" charset="-122"/>
                <a:cs typeface="Arial" panose="020B0604020202020204" pitchFamily="34" charset="0"/>
              </a:rPr>
              <a:t>Determinanti</a:t>
            </a:r>
            <a:r>
              <a:rPr lang="en-US" sz="2800" dirty="0">
                <a:solidFill>
                  <a:srgbClr val="091C53"/>
                </a:solidFill>
                <a:latin typeface="Arial" panose="020B0604020202020204" pitchFamily="34" charset="0"/>
                <a:ea typeface="Instrument Sans Semi Bold" pitchFamily="34" charset="-122"/>
                <a:cs typeface="Arial" panose="020B0604020202020204" pitchFamily="34" charset="0"/>
              </a:rPr>
              <a:t> </a:t>
            </a:r>
            <a:r>
              <a:rPr lang="en-US" sz="2800" dirty="0" err="1">
                <a:solidFill>
                  <a:srgbClr val="091C53"/>
                </a:solidFill>
                <a:latin typeface="Arial" panose="020B0604020202020204" pitchFamily="34" charset="0"/>
                <a:ea typeface="Instrument Sans Semi Bold" pitchFamily="34" charset="-122"/>
                <a:cs typeface="Arial" panose="020B0604020202020204" pitchFamily="34" charset="0"/>
              </a:rPr>
              <a:t>della</a:t>
            </a:r>
            <a:r>
              <a:rPr lang="en-US" sz="2800" dirty="0">
                <a:solidFill>
                  <a:srgbClr val="091C53"/>
                </a:solidFill>
                <a:latin typeface="Arial" panose="020B0604020202020204" pitchFamily="34" charset="0"/>
                <a:ea typeface="Instrument Sans Semi Bold" pitchFamily="34" charset="-122"/>
                <a:cs typeface="Arial" panose="020B0604020202020204" pitchFamily="34" charset="0"/>
              </a:rPr>
              <a:t> </a:t>
            </a:r>
            <a:r>
              <a:rPr lang="en-US" sz="2800" dirty="0" err="1">
                <a:solidFill>
                  <a:srgbClr val="091C53"/>
                </a:solidFill>
                <a:latin typeface="Arial" panose="020B0604020202020204" pitchFamily="34" charset="0"/>
                <a:ea typeface="Instrument Sans Semi Bold" pitchFamily="34" charset="-122"/>
                <a:cs typeface="Arial" panose="020B0604020202020204" pitchFamily="34" charset="0"/>
              </a:rPr>
              <a:t>Variazione</a:t>
            </a:r>
            <a:r>
              <a:rPr lang="en-US" sz="2800" dirty="0">
                <a:solidFill>
                  <a:srgbClr val="091C53"/>
                </a:solidFill>
                <a:latin typeface="Arial" panose="020B0604020202020204" pitchFamily="34" charset="0"/>
                <a:ea typeface="Instrument Sans Semi Bold" pitchFamily="34" charset="-122"/>
                <a:cs typeface="Arial" panose="020B0604020202020204" pitchFamily="34" charset="0"/>
              </a:rPr>
              <a:t> del </a:t>
            </a:r>
            <a:r>
              <a:rPr lang="en-US" sz="2800" dirty="0" err="1">
                <a:solidFill>
                  <a:srgbClr val="091C53"/>
                </a:solidFill>
                <a:latin typeface="Arial" panose="020B0604020202020204" pitchFamily="34" charset="0"/>
                <a:ea typeface="Instrument Sans Semi Bold" pitchFamily="34" charset="-122"/>
                <a:cs typeface="Arial" panose="020B0604020202020204" pitchFamily="34" charset="0"/>
              </a:rPr>
              <a:t>Rischio</a:t>
            </a:r>
            <a:endParaRPr lang="en-US" sz="28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BF4727D1-B761-4222-8EEB-FC8B57A1B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837" y="769581"/>
            <a:ext cx="6563742" cy="3325506"/>
          </a:xfrm>
          <a:prstGeom prst="rect">
            <a:avLst/>
          </a:prstGeom>
          <a:effectLst>
            <a:glow rad="101600">
              <a:schemeClr val="accent1">
                <a:alpha val="20000"/>
              </a:schemeClr>
            </a:glow>
          </a:effectLst>
        </p:spPr>
      </p:pic>
      <p:pic>
        <p:nvPicPr>
          <p:cNvPr id="10" name="Immagine 9">
            <a:extLst>
              <a:ext uri="{FF2B5EF4-FFF2-40B4-BE49-F238E27FC236}">
                <a16:creationId xmlns:a16="http://schemas.microsoft.com/office/drawing/2014/main" id="{21CEECD5-0B2E-47BE-9D7C-BEDC08BD6913}"/>
              </a:ext>
            </a:extLst>
          </p:cNvPr>
          <p:cNvPicPr>
            <a:picLocks noChangeAspect="1"/>
          </p:cNvPicPr>
          <p:nvPr/>
        </p:nvPicPr>
        <p:blipFill>
          <a:blip r:embed="rId4"/>
          <a:stretch>
            <a:fillRect/>
          </a:stretch>
        </p:blipFill>
        <p:spPr>
          <a:xfrm>
            <a:off x="10228170" y="5973527"/>
            <a:ext cx="1963830" cy="884473"/>
          </a:xfrm>
          <a:prstGeom prst="rect">
            <a:avLst/>
          </a:prstGeom>
        </p:spPr>
      </p:pic>
      <p:grpSp>
        <p:nvGrpSpPr>
          <p:cNvPr id="11" name="Gruppo 10">
            <a:extLst>
              <a:ext uri="{FF2B5EF4-FFF2-40B4-BE49-F238E27FC236}">
                <a16:creationId xmlns:a16="http://schemas.microsoft.com/office/drawing/2014/main" id="{53554C24-0928-40CD-B29B-20C1E2009E4B}"/>
              </a:ext>
            </a:extLst>
          </p:cNvPr>
          <p:cNvGrpSpPr/>
          <p:nvPr/>
        </p:nvGrpSpPr>
        <p:grpSpPr>
          <a:xfrm>
            <a:off x="248241" y="4273417"/>
            <a:ext cx="3645028" cy="1850180"/>
            <a:chOff x="770930" y="2652593"/>
            <a:chExt cx="6445091" cy="2141815"/>
          </a:xfrm>
        </p:grpSpPr>
        <p:sp>
          <p:nvSpPr>
            <p:cNvPr id="13" name="Shape 2">
              <a:extLst>
                <a:ext uri="{FF2B5EF4-FFF2-40B4-BE49-F238E27FC236}">
                  <a16:creationId xmlns:a16="http://schemas.microsoft.com/office/drawing/2014/main" id="{3D26569B-7C0C-46B6-9448-3EE2E660E325}"/>
                </a:ext>
              </a:extLst>
            </p:cNvPr>
            <p:cNvSpPr/>
            <p:nvPr/>
          </p:nvSpPr>
          <p:spPr>
            <a:xfrm>
              <a:off x="793790" y="2652593"/>
              <a:ext cx="6422231" cy="2141815"/>
            </a:xfrm>
            <a:prstGeom prst="roundRect">
              <a:avLst>
                <a:gd name="adj" fmla="val 5123"/>
              </a:avLst>
            </a:prstGeom>
            <a:solidFill>
              <a:srgbClr val="FFFFFF"/>
            </a:solidFill>
            <a:ln w="22860">
              <a:solidFill>
                <a:srgbClr val="B4CCE3"/>
              </a:solidFill>
              <a:prstDash val="solid"/>
            </a:ln>
          </p:spPr>
        </p:sp>
        <p:sp>
          <p:nvSpPr>
            <p:cNvPr id="14" name="Shape 3">
              <a:extLst>
                <a:ext uri="{FF2B5EF4-FFF2-40B4-BE49-F238E27FC236}">
                  <a16:creationId xmlns:a16="http://schemas.microsoft.com/office/drawing/2014/main" id="{08BE3FBD-1130-4AE0-983D-0EC22009CFC9}"/>
                </a:ext>
              </a:extLst>
            </p:cNvPr>
            <p:cNvSpPr/>
            <p:nvPr/>
          </p:nvSpPr>
          <p:spPr>
            <a:xfrm>
              <a:off x="770930" y="2652593"/>
              <a:ext cx="91440" cy="2141815"/>
            </a:xfrm>
            <a:prstGeom prst="roundRect">
              <a:avLst>
                <a:gd name="adj" fmla="val 195349"/>
              </a:avLst>
            </a:prstGeom>
            <a:solidFill>
              <a:srgbClr val="84C1FA"/>
            </a:solidFill>
            <a:ln/>
          </p:spPr>
        </p:sp>
        <p:sp>
          <p:nvSpPr>
            <p:cNvPr id="15" name="Text 4">
              <a:extLst>
                <a:ext uri="{FF2B5EF4-FFF2-40B4-BE49-F238E27FC236}">
                  <a16:creationId xmlns:a16="http://schemas.microsoft.com/office/drawing/2014/main" id="{03EDEB0C-B694-45E4-B33E-78F29BD7A29D}"/>
                </a:ext>
              </a:extLst>
            </p:cNvPr>
            <p:cNvSpPr/>
            <p:nvPr/>
          </p:nvSpPr>
          <p:spPr>
            <a:xfrm>
              <a:off x="1083588" y="2873812"/>
              <a:ext cx="2761893" cy="310158"/>
            </a:xfrm>
            <a:prstGeom prst="rect">
              <a:avLst/>
            </a:prstGeom>
            <a:noFill/>
            <a:ln/>
          </p:spPr>
          <p:txBody>
            <a:bodyPr wrap="none" lIns="0" tIns="0" rIns="0" bIns="0" rtlCol="0" anchor="t"/>
            <a:lstStyle/>
            <a:p>
              <a:pPr marL="0" indent="0" algn="l">
                <a:lnSpc>
                  <a:spcPts val="2400"/>
                </a:lnSpc>
                <a:buNone/>
              </a:pPr>
              <a:r>
                <a:rPr lang="en-US" sz="1200" dirty="0">
                  <a:solidFill>
                    <a:srgbClr val="1E3063"/>
                  </a:solidFill>
                  <a:latin typeface="Arial" panose="020B0604020202020204" pitchFamily="34" charset="0"/>
                  <a:ea typeface="Instrument Sans Semi Bold" pitchFamily="34" charset="-122"/>
                  <a:cs typeface="Arial" panose="020B0604020202020204" pitchFamily="34" charset="0"/>
                </a:rPr>
                <a:t>Framingham Risk Score</a:t>
              </a:r>
              <a:endParaRPr lang="en-US" sz="1200" dirty="0">
                <a:latin typeface="Arial" panose="020B0604020202020204" pitchFamily="34" charset="0"/>
                <a:cs typeface="Arial" panose="020B0604020202020204" pitchFamily="34" charset="0"/>
              </a:endParaRPr>
            </a:p>
          </p:txBody>
        </p:sp>
        <p:sp>
          <p:nvSpPr>
            <p:cNvPr id="16" name="Text 5">
              <a:extLst>
                <a:ext uri="{FF2B5EF4-FFF2-40B4-BE49-F238E27FC236}">
                  <a16:creationId xmlns:a16="http://schemas.microsoft.com/office/drawing/2014/main" id="{974F3DE8-C371-4B85-A65B-D5968A78797C}"/>
                </a:ext>
              </a:extLst>
            </p:cNvPr>
            <p:cNvSpPr/>
            <p:nvPr/>
          </p:nvSpPr>
          <p:spPr>
            <a:xfrm>
              <a:off x="1083588" y="3303032"/>
              <a:ext cx="5911215" cy="1270159"/>
            </a:xfrm>
            <a:prstGeom prst="rect">
              <a:avLst/>
            </a:prstGeom>
            <a:noFill/>
            <a:ln/>
          </p:spPr>
          <p:txBody>
            <a:bodyPr wrap="square" lIns="0" tIns="0" rIns="0" bIns="0" rtlCol="0" anchor="t"/>
            <a:lstStyle/>
            <a:p>
              <a:pPr marL="0" indent="0" algn="l">
                <a:lnSpc>
                  <a:spcPts val="2500"/>
                </a:lnSpc>
                <a:buNone/>
              </a:pPr>
              <a:r>
                <a:rPr lang="en-US" sz="900" dirty="0">
                  <a:solidFill>
                    <a:srgbClr val="1E3063"/>
                  </a:solidFill>
                  <a:latin typeface="Arial" panose="020B0604020202020204" pitchFamily="34" charset="0"/>
                  <a:ea typeface="Instrument Sans Medium" pitchFamily="34" charset="-122"/>
                  <a:cs typeface="Arial" panose="020B0604020202020204" pitchFamily="34" charset="0"/>
                </a:rPr>
                <a:t>Variabili selezionate: variazione %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LDL-colesterolo</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(β=0,736; p&lt;0,001),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trigliceridi</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(β=0,336; p=0,003) e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pressione arteriosa sistolica</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(β=0,825; p=0,009). Il profilo lipidico e pressorio sono i driver principali della riduzione del rischio stimato.</a:t>
              </a:r>
              <a:endParaRPr lang="en-US" sz="900" dirty="0">
                <a:latin typeface="Arial" panose="020B0604020202020204" pitchFamily="34" charset="0"/>
                <a:cs typeface="Arial" panose="020B0604020202020204" pitchFamily="34" charset="0"/>
              </a:endParaRPr>
            </a:p>
          </p:txBody>
        </p:sp>
      </p:grpSp>
      <p:grpSp>
        <p:nvGrpSpPr>
          <p:cNvPr id="17" name="Gruppo 16">
            <a:extLst>
              <a:ext uri="{FF2B5EF4-FFF2-40B4-BE49-F238E27FC236}">
                <a16:creationId xmlns:a16="http://schemas.microsoft.com/office/drawing/2014/main" id="{4DAD3753-4CAE-4229-8FFF-109CF0208EC5}"/>
              </a:ext>
            </a:extLst>
          </p:cNvPr>
          <p:cNvGrpSpPr/>
          <p:nvPr/>
        </p:nvGrpSpPr>
        <p:grpSpPr>
          <a:xfrm>
            <a:off x="8084995" y="1046727"/>
            <a:ext cx="3731638" cy="1802403"/>
            <a:chOff x="7391519" y="2652593"/>
            <a:chExt cx="6445091" cy="2141815"/>
          </a:xfrm>
        </p:grpSpPr>
        <p:sp>
          <p:nvSpPr>
            <p:cNvPr id="18" name="Shape 6">
              <a:extLst>
                <a:ext uri="{FF2B5EF4-FFF2-40B4-BE49-F238E27FC236}">
                  <a16:creationId xmlns:a16="http://schemas.microsoft.com/office/drawing/2014/main" id="{B8B12A46-DAAA-4665-992F-14723388FCEF}"/>
                </a:ext>
              </a:extLst>
            </p:cNvPr>
            <p:cNvSpPr/>
            <p:nvPr/>
          </p:nvSpPr>
          <p:spPr>
            <a:xfrm>
              <a:off x="7414379" y="2652593"/>
              <a:ext cx="6422231" cy="2141815"/>
            </a:xfrm>
            <a:prstGeom prst="roundRect">
              <a:avLst>
                <a:gd name="adj" fmla="val 5123"/>
              </a:avLst>
            </a:prstGeom>
            <a:solidFill>
              <a:srgbClr val="FFFFFF"/>
            </a:solidFill>
            <a:ln w="22860">
              <a:solidFill>
                <a:srgbClr val="B4CCE3"/>
              </a:solidFill>
              <a:prstDash val="solid"/>
            </a:ln>
          </p:spPr>
        </p:sp>
        <p:sp>
          <p:nvSpPr>
            <p:cNvPr id="19" name="Shape 7">
              <a:extLst>
                <a:ext uri="{FF2B5EF4-FFF2-40B4-BE49-F238E27FC236}">
                  <a16:creationId xmlns:a16="http://schemas.microsoft.com/office/drawing/2014/main" id="{155466E3-B347-46C2-8FE7-ACB675A515E6}"/>
                </a:ext>
              </a:extLst>
            </p:cNvPr>
            <p:cNvSpPr/>
            <p:nvPr/>
          </p:nvSpPr>
          <p:spPr>
            <a:xfrm>
              <a:off x="7391519" y="2652593"/>
              <a:ext cx="91440" cy="2141815"/>
            </a:xfrm>
            <a:prstGeom prst="roundRect">
              <a:avLst>
                <a:gd name="adj" fmla="val 195349"/>
              </a:avLst>
            </a:prstGeom>
            <a:solidFill>
              <a:srgbClr val="84C1FA"/>
            </a:solidFill>
            <a:ln/>
          </p:spPr>
        </p:sp>
        <p:sp>
          <p:nvSpPr>
            <p:cNvPr id="20" name="Text 8">
              <a:extLst>
                <a:ext uri="{FF2B5EF4-FFF2-40B4-BE49-F238E27FC236}">
                  <a16:creationId xmlns:a16="http://schemas.microsoft.com/office/drawing/2014/main" id="{5E889CF4-33C4-41B2-9C07-EE8AA371E56C}"/>
                </a:ext>
              </a:extLst>
            </p:cNvPr>
            <p:cNvSpPr/>
            <p:nvPr/>
          </p:nvSpPr>
          <p:spPr>
            <a:xfrm>
              <a:off x="7704177" y="2873812"/>
              <a:ext cx="2480905" cy="310158"/>
            </a:xfrm>
            <a:prstGeom prst="rect">
              <a:avLst/>
            </a:prstGeom>
            <a:noFill/>
            <a:ln/>
          </p:spPr>
          <p:txBody>
            <a:bodyPr wrap="none" lIns="0" tIns="0" rIns="0" bIns="0" rtlCol="0" anchor="t"/>
            <a:lstStyle/>
            <a:p>
              <a:pPr marL="0" indent="0" algn="l">
                <a:lnSpc>
                  <a:spcPts val="2400"/>
                </a:lnSpc>
                <a:buNone/>
              </a:pPr>
              <a:r>
                <a:rPr lang="en-US" sz="1200" dirty="0">
                  <a:solidFill>
                    <a:srgbClr val="1E3063"/>
                  </a:solidFill>
                  <a:latin typeface="Arial" panose="020B0604020202020204" pitchFamily="34" charset="0"/>
                  <a:ea typeface="Instrument Sans Semi Bold" pitchFamily="34" charset="-122"/>
                  <a:cs typeface="Arial" panose="020B0604020202020204" pitchFamily="34" charset="0"/>
                </a:rPr>
                <a:t>SCORE2</a:t>
              </a:r>
              <a:endParaRPr lang="en-US" sz="1200" dirty="0">
                <a:latin typeface="Arial" panose="020B0604020202020204" pitchFamily="34" charset="0"/>
                <a:cs typeface="Arial" panose="020B0604020202020204" pitchFamily="34" charset="0"/>
              </a:endParaRPr>
            </a:p>
          </p:txBody>
        </p:sp>
        <p:sp>
          <p:nvSpPr>
            <p:cNvPr id="21" name="Text 9">
              <a:extLst>
                <a:ext uri="{FF2B5EF4-FFF2-40B4-BE49-F238E27FC236}">
                  <a16:creationId xmlns:a16="http://schemas.microsoft.com/office/drawing/2014/main" id="{8F8C7D96-EC00-47FB-BA27-1F85796444B3}"/>
                </a:ext>
              </a:extLst>
            </p:cNvPr>
            <p:cNvSpPr/>
            <p:nvPr/>
          </p:nvSpPr>
          <p:spPr>
            <a:xfrm>
              <a:off x="7704177" y="3303032"/>
              <a:ext cx="5911215" cy="1270159"/>
            </a:xfrm>
            <a:prstGeom prst="rect">
              <a:avLst/>
            </a:prstGeom>
            <a:noFill/>
            <a:ln/>
          </p:spPr>
          <p:txBody>
            <a:bodyPr wrap="square" lIns="0" tIns="0" rIns="0" bIns="0" rtlCol="0" anchor="t"/>
            <a:lstStyle/>
            <a:p>
              <a:pPr marL="0" indent="0" algn="l">
                <a:lnSpc>
                  <a:spcPts val="2500"/>
                </a:lnSpc>
                <a:buNone/>
              </a:pPr>
              <a:r>
                <a:rPr lang="en-US" sz="900" dirty="0">
                  <a:solidFill>
                    <a:srgbClr val="1E3063"/>
                  </a:solidFill>
                  <a:latin typeface="Arial" panose="020B0604020202020204" pitchFamily="34" charset="0"/>
                  <a:ea typeface="Instrument Sans Medium" pitchFamily="34" charset="-122"/>
                  <a:cs typeface="Arial" panose="020B0604020202020204" pitchFamily="34" charset="0"/>
                </a:rPr>
                <a:t>Selezionate: variazione %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trigliceridi</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(β=0,311; p=0,001),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pressione sistolica</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(β=0,580; p=0,027),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età</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(β=-0,766; p=0,004) e variazione %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eGFR</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(β=0,623; p=0,041). Contributo più articolato con componente emodinamica e renale.</a:t>
              </a:r>
              <a:endParaRPr lang="en-US" sz="900" dirty="0">
                <a:latin typeface="Arial" panose="020B0604020202020204" pitchFamily="34" charset="0"/>
                <a:cs typeface="Arial" panose="020B0604020202020204" pitchFamily="34" charset="0"/>
              </a:endParaRPr>
            </a:p>
          </p:txBody>
        </p:sp>
      </p:grpSp>
      <p:grpSp>
        <p:nvGrpSpPr>
          <p:cNvPr id="22" name="Gruppo 21">
            <a:extLst>
              <a:ext uri="{FF2B5EF4-FFF2-40B4-BE49-F238E27FC236}">
                <a16:creationId xmlns:a16="http://schemas.microsoft.com/office/drawing/2014/main" id="{5A366E69-3BA2-4439-8FB4-B8E3C0343B21}"/>
              </a:ext>
            </a:extLst>
          </p:cNvPr>
          <p:cNvGrpSpPr/>
          <p:nvPr/>
        </p:nvGrpSpPr>
        <p:grpSpPr>
          <a:xfrm>
            <a:off x="4402270" y="4267152"/>
            <a:ext cx="3555096" cy="1850179"/>
            <a:chOff x="770930" y="4992767"/>
            <a:chExt cx="6445091" cy="2459355"/>
          </a:xfrm>
        </p:grpSpPr>
        <p:sp>
          <p:nvSpPr>
            <p:cNvPr id="23" name="Shape 10">
              <a:extLst>
                <a:ext uri="{FF2B5EF4-FFF2-40B4-BE49-F238E27FC236}">
                  <a16:creationId xmlns:a16="http://schemas.microsoft.com/office/drawing/2014/main" id="{BCD89D96-054F-4299-8B13-614B1AA34D6C}"/>
                </a:ext>
              </a:extLst>
            </p:cNvPr>
            <p:cNvSpPr/>
            <p:nvPr/>
          </p:nvSpPr>
          <p:spPr>
            <a:xfrm>
              <a:off x="793790" y="4992767"/>
              <a:ext cx="6422231" cy="2459355"/>
            </a:xfrm>
            <a:prstGeom prst="roundRect">
              <a:avLst>
                <a:gd name="adj" fmla="val 4462"/>
              </a:avLst>
            </a:prstGeom>
            <a:solidFill>
              <a:srgbClr val="FFFFFF"/>
            </a:solidFill>
            <a:ln w="22860">
              <a:solidFill>
                <a:srgbClr val="B4CCE3"/>
              </a:solidFill>
              <a:prstDash val="solid"/>
            </a:ln>
          </p:spPr>
        </p:sp>
        <p:sp>
          <p:nvSpPr>
            <p:cNvPr id="24" name="Shape 11">
              <a:extLst>
                <a:ext uri="{FF2B5EF4-FFF2-40B4-BE49-F238E27FC236}">
                  <a16:creationId xmlns:a16="http://schemas.microsoft.com/office/drawing/2014/main" id="{36DBFA5C-0021-4A78-B3D0-B97B7DC64283}"/>
                </a:ext>
              </a:extLst>
            </p:cNvPr>
            <p:cNvSpPr/>
            <p:nvPr/>
          </p:nvSpPr>
          <p:spPr>
            <a:xfrm>
              <a:off x="770930" y="4992767"/>
              <a:ext cx="91440" cy="2459355"/>
            </a:xfrm>
            <a:prstGeom prst="roundRect">
              <a:avLst>
                <a:gd name="adj" fmla="val 195349"/>
              </a:avLst>
            </a:prstGeom>
            <a:solidFill>
              <a:srgbClr val="84C1FA"/>
            </a:solidFill>
            <a:ln/>
          </p:spPr>
        </p:sp>
        <p:sp>
          <p:nvSpPr>
            <p:cNvPr id="25" name="Text 12">
              <a:extLst>
                <a:ext uri="{FF2B5EF4-FFF2-40B4-BE49-F238E27FC236}">
                  <a16:creationId xmlns:a16="http://schemas.microsoft.com/office/drawing/2014/main" id="{831E76AA-5033-422D-B1E0-69610680D703}"/>
                </a:ext>
              </a:extLst>
            </p:cNvPr>
            <p:cNvSpPr/>
            <p:nvPr/>
          </p:nvSpPr>
          <p:spPr>
            <a:xfrm>
              <a:off x="1083588" y="5213985"/>
              <a:ext cx="2769513" cy="310158"/>
            </a:xfrm>
            <a:prstGeom prst="rect">
              <a:avLst/>
            </a:prstGeom>
            <a:noFill/>
            <a:ln/>
          </p:spPr>
          <p:txBody>
            <a:bodyPr wrap="none" lIns="0" tIns="0" rIns="0" bIns="0" rtlCol="0" anchor="t"/>
            <a:lstStyle/>
            <a:p>
              <a:pPr marL="0" indent="0" algn="l">
                <a:lnSpc>
                  <a:spcPts val="2400"/>
                </a:lnSpc>
                <a:buNone/>
              </a:pPr>
              <a:r>
                <a:rPr lang="en-US" sz="1200" dirty="0">
                  <a:solidFill>
                    <a:srgbClr val="1E3063"/>
                  </a:solidFill>
                  <a:latin typeface="Arial" panose="020B0604020202020204" pitchFamily="34" charset="0"/>
                  <a:ea typeface="Instrument Sans Semi Bold" pitchFamily="34" charset="-122"/>
                  <a:cs typeface="Arial" panose="020B0604020202020204" pitchFamily="34" charset="0"/>
                </a:rPr>
                <a:t>PREVENT (10 e 30 anni)</a:t>
              </a:r>
              <a:endParaRPr lang="en-US" sz="1200" dirty="0">
                <a:latin typeface="Arial" panose="020B0604020202020204" pitchFamily="34" charset="0"/>
                <a:cs typeface="Arial" panose="020B0604020202020204" pitchFamily="34" charset="0"/>
              </a:endParaRPr>
            </a:p>
          </p:txBody>
        </p:sp>
        <p:sp>
          <p:nvSpPr>
            <p:cNvPr id="26" name="Text 13">
              <a:extLst>
                <a:ext uri="{FF2B5EF4-FFF2-40B4-BE49-F238E27FC236}">
                  <a16:creationId xmlns:a16="http://schemas.microsoft.com/office/drawing/2014/main" id="{6C03D041-D2BA-49CB-86E1-0D3496A87066}"/>
                </a:ext>
              </a:extLst>
            </p:cNvPr>
            <p:cNvSpPr/>
            <p:nvPr/>
          </p:nvSpPr>
          <p:spPr>
            <a:xfrm>
              <a:off x="1083588" y="5643205"/>
              <a:ext cx="5911215" cy="1270159"/>
            </a:xfrm>
            <a:prstGeom prst="rect">
              <a:avLst/>
            </a:prstGeom>
            <a:noFill/>
            <a:ln/>
          </p:spPr>
          <p:txBody>
            <a:bodyPr wrap="square" lIns="0" tIns="0" rIns="0" bIns="0" rtlCol="0" anchor="t"/>
            <a:lstStyle/>
            <a:p>
              <a:pPr marL="0" indent="0" algn="l">
                <a:lnSpc>
                  <a:spcPts val="2500"/>
                </a:lnSpc>
                <a:buNone/>
              </a:pPr>
              <a:r>
                <a:rPr lang="en-US" sz="1000" dirty="0">
                  <a:solidFill>
                    <a:srgbClr val="1E3063"/>
                  </a:solidFill>
                  <a:latin typeface="Arial" panose="020B0604020202020204" pitchFamily="34" charset="0"/>
                  <a:ea typeface="Instrument Sans Medium" pitchFamily="34" charset="-122"/>
                  <a:cs typeface="Arial" panose="020B0604020202020204" pitchFamily="34" charset="0"/>
                </a:rPr>
                <a:t>Variabile stabilmente selezionata: variazione % </a:t>
              </a:r>
              <a:r>
                <a:rPr lang="en-US" sz="1000" b="1" dirty="0">
                  <a:solidFill>
                    <a:srgbClr val="1E3063"/>
                  </a:solidFill>
                  <a:latin typeface="Arial" panose="020B0604020202020204" pitchFamily="34" charset="0"/>
                  <a:ea typeface="Instrument Sans Medium" pitchFamily="34" charset="-122"/>
                  <a:cs typeface="Arial" panose="020B0604020202020204" pitchFamily="34" charset="0"/>
                </a:rPr>
                <a:t>LDL-colesterolo</a:t>
              </a:r>
              <a:r>
                <a:rPr lang="en-US" sz="1000" dirty="0">
                  <a:solidFill>
                    <a:srgbClr val="1E3063"/>
                  </a:solidFill>
                  <a:latin typeface="Arial" panose="020B0604020202020204" pitchFamily="34" charset="0"/>
                  <a:ea typeface="Instrument Sans Medium" pitchFamily="34" charset="-122"/>
                  <a:cs typeface="Arial" panose="020B0604020202020204" pitchFamily="34" charset="0"/>
                </a:rPr>
                <a:t> (β=0,500 a 10 anni; β=0,450 a 30 anni). Confermato il ruolo centrale della componente lipidica nella modulazione del rischio cardiovascolare globale</a:t>
              </a:r>
              <a:r>
                <a:rPr lang="en-US" sz="1200" dirty="0">
                  <a:solidFill>
                    <a:srgbClr val="1E3063"/>
                  </a:solidFill>
                  <a:latin typeface="Arial" panose="020B0604020202020204" pitchFamily="34" charset="0"/>
                  <a:ea typeface="Instrument Sans Medium" pitchFamily="34" charset="-122"/>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grpSp>
      <p:grpSp>
        <p:nvGrpSpPr>
          <p:cNvPr id="27" name="Gruppo 26">
            <a:extLst>
              <a:ext uri="{FF2B5EF4-FFF2-40B4-BE49-F238E27FC236}">
                <a16:creationId xmlns:a16="http://schemas.microsoft.com/office/drawing/2014/main" id="{AA7B03A9-2D84-43D5-BACE-6B9CC033B818}"/>
              </a:ext>
            </a:extLst>
          </p:cNvPr>
          <p:cNvGrpSpPr/>
          <p:nvPr/>
        </p:nvGrpSpPr>
        <p:grpSpPr>
          <a:xfrm>
            <a:off x="8084995" y="3087408"/>
            <a:ext cx="3718402" cy="2176501"/>
            <a:chOff x="7391519" y="4992767"/>
            <a:chExt cx="6445091" cy="2459355"/>
          </a:xfrm>
        </p:grpSpPr>
        <p:sp>
          <p:nvSpPr>
            <p:cNvPr id="28" name="Shape 14">
              <a:extLst>
                <a:ext uri="{FF2B5EF4-FFF2-40B4-BE49-F238E27FC236}">
                  <a16:creationId xmlns:a16="http://schemas.microsoft.com/office/drawing/2014/main" id="{3FF6BF33-A541-4790-93A7-CADB63671E6D}"/>
                </a:ext>
              </a:extLst>
            </p:cNvPr>
            <p:cNvSpPr/>
            <p:nvPr/>
          </p:nvSpPr>
          <p:spPr>
            <a:xfrm>
              <a:off x="7414379" y="4992767"/>
              <a:ext cx="6422231" cy="2459355"/>
            </a:xfrm>
            <a:prstGeom prst="roundRect">
              <a:avLst>
                <a:gd name="adj" fmla="val 4462"/>
              </a:avLst>
            </a:prstGeom>
            <a:solidFill>
              <a:srgbClr val="FFFFFF"/>
            </a:solidFill>
            <a:ln w="22860">
              <a:solidFill>
                <a:srgbClr val="B4CCE3"/>
              </a:solidFill>
              <a:prstDash val="solid"/>
            </a:ln>
          </p:spPr>
        </p:sp>
        <p:sp>
          <p:nvSpPr>
            <p:cNvPr id="29" name="Shape 15">
              <a:extLst>
                <a:ext uri="{FF2B5EF4-FFF2-40B4-BE49-F238E27FC236}">
                  <a16:creationId xmlns:a16="http://schemas.microsoft.com/office/drawing/2014/main" id="{F531D8C3-4C43-4A08-9EB4-0697148813F6}"/>
                </a:ext>
              </a:extLst>
            </p:cNvPr>
            <p:cNvSpPr/>
            <p:nvPr/>
          </p:nvSpPr>
          <p:spPr>
            <a:xfrm>
              <a:off x="7391519" y="4992767"/>
              <a:ext cx="91440" cy="2459355"/>
            </a:xfrm>
            <a:prstGeom prst="roundRect">
              <a:avLst>
                <a:gd name="adj" fmla="val 195349"/>
              </a:avLst>
            </a:prstGeom>
            <a:solidFill>
              <a:srgbClr val="84C1FA"/>
            </a:solidFill>
            <a:ln/>
          </p:spPr>
        </p:sp>
        <p:sp>
          <p:nvSpPr>
            <p:cNvPr id="30" name="Text 16">
              <a:extLst>
                <a:ext uri="{FF2B5EF4-FFF2-40B4-BE49-F238E27FC236}">
                  <a16:creationId xmlns:a16="http://schemas.microsoft.com/office/drawing/2014/main" id="{07C63C47-8BCB-4217-A947-D692C3FBC10E}"/>
                </a:ext>
              </a:extLst>
            </p:cNvPr>
            <p:cNvSpPr/>
            <p:nvPr/>
          </p:nvSpPr>
          <p:spPr>
            <a:xfrm>
              <a:off x="7704177" y="5213985"/>
              <a:ext cx="2480905" cy="310158"/>
            </a:xfrm>
            <a:prstGeom prst="rect">
              <a:avLst/>
            </a:prstGeom>
            <a:noFill/>
            <a:ln/>
          </p:spPr>
          <p:txBody>
            <a:bodyPr wrap="none" lIns="0" tIns="0" rIns="0" bIns="0" rtlCol="0" anchor="t"/>
            <a:lstStyle/>
            <a:p>
              <a:pPr marL="0" indent="0" algn="l">
                <a:lnSpc>
                  <a:spcPts val="2400"/>
                </a:lnSpc>
                <a:buNone/>
              </a:pPr>
              <a:r>
                <a:rPr lang="en-US" sz="1200" dirty="0">
                  <a:solidFill>
                    <a:srgbClr val="1E3063"/>
                  </a:solidFill>
                  <a:latin typeface="Instrument Sans Semi Bold" pitchFamily="34" charset="0"/>
                  <a:ea typeface="Instrument Sans Semi Bold" pitchFamily="34" charset="-122"/>
                  <a:cs typeface="Instrument Sans Semi Bold" pitchFamily="34" charset="-120"/>
                </a:rPr>
                <a:t>AROSE</a:t>
              </a:r>
              <a:endParaRPr lang="en-US" sz="1200" dirty="0"/>
            </a:p>
          </p:txBody>
        </p:sp>
        <p:sp>
          <p:nvSpPr>
            <p:cNvPr id="31" name="Text 17">
              <a:extLst>
                <a:ext uri="{FF2B5EF4-FFF2-40B4-BE49-F238E27FC236}">
                  <a16:creationId xmlns:a16="http://schemas.microsoft.com/office/drawing/2014/main" id="{1C689D6C-E244-4543-9A61-9FF6A1089A73}"/>
                </a:ext>
              </a:extLst>
            </p:cNvPr>
            <p:cNvSpPr/>
            <p:nvPr/>
          </p:nvSpPr>
          <p:spPr>
            <a:xfrm>
              <a:off x="7704177" y="5643205"/>
              <a:ext cx="5911215" cy="1587698"/>
            </a:xfrm>
            <a:prstGeom prst="rect">
              <a:avLst/>
            </a:prstGeom>
            <a:noFill/>
            <a:ln/>
          </p:spPr>
          <p:txBody>
            <a:bodyPr wrap="square" lIns="0" tIns="0" rIns="0" bIns="0" rtlCol="0" anchor="t"/>
            <a:lstStyle/>
            <a:p>
              <a:pPr marL="0" indent="0" algn="l">
                <a:lnSpc>
                  <a:spcPts val="2500"/>
                </a:lnSpc>
                <a:buNone/>
              </a:pPr>
              <a:r>
                <a:rPr lang="en-US" sz="900" dirty="0">
                  <a:solidFill>
                    <a:srgbClr val="1E3063"/>
                  </a:solidFill>
                  <a:latin typeface="Arial" panose="020B0604020202020204" pitchFamily="34" charset="0"/>
                  <a:ea typeface="Instrument Sans Medium" pitchFamily="34" charset="-122"/>
                  <a:cs typeface="Arial" panose="020B0604020202020204" pitchFamily="34" charset="0"/>
                </a:rPr>
                <a:t>L'approccio LASSO </a:t>
              </a:r>
              <a:r>
                <a:rPr lang="en-US" sz="900" b="1" dirty="0">
                  <a:solidFill>
                    <a:srgbClr val="1E3063"/>
                  </a:solidFill>
                  <a:latin typeface="Arial" panose="020B0604020202020204" pitchFamily="34" charset="0"/>
                  <a:ea typeface="Instrument Sans Medium" pitchFamily="34" charset="-122"/>
                  <a:cs typeface="Arial" panose="020B0604020202020204" pitchFamily="34" charset="0"/>
                </a:rPr>
                <a:t>non ha selezionato alcuna variabile</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a:t>
              </a:r>
              <a:r>
                <a:rPr lang="en-US" sz="800" dirty="0">
                  <a:solidFill>
                    <a:srgbClr val="1E3063"/>
                  </a:solidFill>
                  <a:latin typeface="Arial" panose="020B0604020202020204" pitchFamily="34" charset="0"/>
                  <a:ea typeface="Instrument Sans Medium" pitchFamily="34" charset="-122"/>
                  <a:cs typeface="Arial" panose="020B0604020202020204" pitchFamily="34" charset="0"/>
                </a:rPr>
                <a:t>suggerendo</a:t>
              </a:r>
              <a:r>
                <a:rPr lang="en-US" sz="900" dirty="0">
                  <a:solidFill>
                    <a:srgbClr val="1E3063"/>
                  </a:solidFill>
                  <a:latin typeface="Arial" panose="020B0604020202020204" pitchFamily="34" charset="0"/>
                  <a:ea typeface="Instrument Sans Medium" pitchFamily="34" charset="-122"/>
                  <a:cs typeface="Arial" panose="020B0604020202020204" pitchFamily="34" charset="0"/>
                </a:rPr>
                <a:t> una diversa sensibilità del modello alle variazioni osservate nel breve termine o una struttura algoritmica meno dipendente dai singoli determinanti tradizionali. Richiede ulteriore validazione.</a:t>
              </a:r>
              <a:endParaRPr lang="en-US" sz="900" dirty="0">
                <a:latin typeface="Arial" panose="020B0604020202020204" pitchFamily="34" charset="0"/>
                <a:cs typeface="Arial" panose="020B0604020202020204" pitchFamily="34" charset="0"/>
              </a:endParaRPr>
            </a:p>
          </p:txBody>
        </p:sp>
      </p:grpSp>
      <p:pic>
        <p:nvPicPr>
          <p:cNvPr id="32" name="Immagine 31">
            <a:extLst>
              <a:ext uri="{FF2B5EF4-FFF2-40B4-BE49-F238E27FC236}">
                <a16:creationId xmlns:a16="http://schemas.microsoft.com/office/drawing/2014/main" id="{ACD959B7-D05A-4348-8E18-113F2135C5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extLst>
      <p:ext uri="{BB962C8B-B14F-4D97-AF65-F5344CB8AC3E}">
        <p14:creationId xmlns:p14="http://schemas.microsoft.com/office/powerpoint/2010/main" val="14773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538095"/>
            <a:ext cx="6165751" cy="516732"/>
          </a:xfrm>
          <a:prstGeom prst="rect">
            <a:avLst/>
          </a:prstGeom>
          <a:noFill/>
          <a:ln/>
        </p:spPr>
        <p:txBody>
          <a:bodyPr wrap="none" lIns="0" tIns="0" rIns="0" bIns="0" rtlCol="0" anchor="t"/>
          <a:lstStyle/>
          <a:p>
            <a:pPr>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Limitazioni e Prospettive Future</a:t>
            </a:r>
            <a:endParaRPr lang="en-US" sz="3250" dirty="0">
              <a:latin typeface="Arial" panose="020B0604020202020204" pitchFamily="34" charset="0"/>
              <a:cs typeface="Arial" panose="020B0604020202020204" pitchFamily="34" charset="0"/>
            </a:endParaRPr>
          </a:p>
        </p:txBody>
      </p:sp>
      <p:sp>
        <p:nvSpPr>
          <p:cNvPr id="3" name="Text 1"/>
          <p:cNvSpPr/>
          <p:nvPr/>
        </p:nvSpPr>
        <p:spPr>
          <a:xfrm>
            <a:off x="661492" y="1817489"/>
            <a:ext cx="2267049" cy="258465"/>
          </a:xfrm>
          <a:prstGeom prst="rect">
            <a:avLst/>
          </a:prstGeom>
          <a:noFill/>
          <a:ln/>
        </p:spPr>
        <p:txBody>
          <a:bodyPr wrap="none" lIns="0" tIns="0" rIns="0" bIns="0" rtlCol="0" anchor="t"/>
          <a:lstStyle/>
          <a:p>
            <a:pPr>
              <a:lnSpc>
                <a:spcPts val="2000"/>
              </a:lnSpc>
            </a:pPr>
            <a:r>
              <a:rPr lang="en-US" sz="1625" dirty="0">
                <a:solidFill>
                  <a:srgbClr val="091C53"/>
                </a:solidFill>
                <a:latin typeface="Arial" panose="020B0604020202020204" pitchFamily="34" charset="0"/>
                <a:ea typeface="Instrument Sans Semi Bold" pitchFamily="34" charset="-122"/>
                <a:cs typeface="Arial" panose="020B0604020202020204" pitchFamily="34" charset="0"/>
              </a:rPr>
              <a:t>Limitazioni dello Studio</a:t>
            </a:r>
            <a:endParaRPr lang="en-US" sz="1625" dirty="0">
              <a:latin typeface="Arial" panose="020B0604020202020204" pitchFamily="34" charset="0"/>
              <a:cs typeface="Arial" panose="020B0604020202020204" pitchFamily="34" charset="0"/>
            </a:endParaRPr>
          </a:p>
        </p:txBody>
      </p:sp>
      <p:sp>
        <p:nvSpPr>
          <p:cNvPr id="4" name="Text 2"/>
          <p:cNvSpPr/>
          <p:nvPr/>
        </p:nvSpPr>
        <p:spPr>
          <a:xfrm>
            <a:off x="661492" y="2241252"/>
            <a:ext cx="5232797" cy="3671392"/>
          </a:xfrm>
          <a:prstGeom prst="rect">
            <a:avLst/>
          </a:prstGeom>
          <a:noFill/>
          <a:ln/>
        </p:spPr>
        <p:txBody>
          <a:bodyPr wrap="square" lIns="0" tIns="0" rIns="0" bIns="0" rtlCol="0" anchor="t"/>
          <a:lstStyle/>
          <a:p>
            <a:pPr marL="285739" indent="-285739">
              <a:lnSpc>
                <a:spcPts val="2083"/>
              </a:lnSpc>
              <a:buSzPct val="100000"/>
              <a:buChar char="•"/>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Monocentrico e osservazionale</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limita la generalizzabilità e non consente relazioni causali definitive</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Assenza di randomizzazione</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la scelta della procedura è avvenuta per valutazione clinica multidisciplinare; le differenze tra gruppi potrebbero riflettere caratteristiche basali diverse</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Campione relativamente contenuto</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e riduzione dei pazienti al follow-up: potenza statistica limitata per i confronti tra sottogruppi</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Follow-up a breve termine</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impossibile stabilire se le riduzioni degli score si traducano in riduzione degli eventi maggiori</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Adattamenti ai criteri di eleggibilità originali degli score (età minima, range BMI per PREVENT) come potenziale fonte di variabilità</a:t>
            </a:r>
            <a:endParaRPr lang="en-US" sz="1292" dirty="0">
              <a:latin typeface="Arial" panose="020B0604020202020204" pitchFamily="34" charset="0"/>
              <a:cs typeface="Arial" panose="020B0604020202020204" pitchFamily="34" charset="0"/>
            </a:endParaRPr>
          </a:p>
        </p:txBody>
      </p:sp>
      <p:sp>
        <p:nvSpPr>
          <p:cNvPr id="5" name="Shape 3"/>
          <p:cNvSpPr/>
          <p:nvPr/>
        </p:nvSpPr>
        <p:spPr>
          <a:xfrm>
            <a:off x="6184999" y="1652191"/>
            <a:ext cx="5470922" cy="4318298"/>
          </a:xfrm>
          <a:prstGeom prst="roundRect">
            <a:avLst>
              <a:gd name="adj" fmla="val 5515"/>
            </a:avLst>
          </a:prstGeom>
          <a:solidFill>
            <a:srgbClr val="84C1FA"/>
          </a:solidFill>
          <a:ln/>
        </p:spPr>
      </p:sp>
      <p:sp>
        <p:nvSpPr>
          <p:cNvPr id="6" name="Text 4"/>
          <p:cNvSpPr/>
          <p:nvPr/>
        </p:nvSpPr>
        <p:spPr>
          <a:xfrm>
            <a:off x="6350298" y="1817489"/>
            <a:ext cx="2067421" cy="258465"/>
          </a:xfrm>
          <a:prstGeom prst="rect">
            <a:avLst/>
          </a:prstGeom>
          <a:noFill/>
          <a:ln/>
        </p:spPr>
        <p:txBody>
          <a:bodyPr wrap="none" lIns="0" tIns="0" rIns="0" bIns="0" rtlCol="0" anchor="t"/>
          <a:lstStyle/>
          <a:p>
            <a:pPr>
              <a:lnSpc>
                <a:spcPts val="2000"/>
              </a:lnSpc>
            </a:pPr>
            <a:r>
              <a:rPr lang="en-US" sz="1625" dirty="0">
                <a:solidFill>
                  <a:srgbClr val="091C53"/>
                </a:solidFill>
                <a:latin typeface="Arial" panose="020B0604020202020204" pitchFamily="34" charset="0"/>
                <a:ea typeface="Instrument Sans Semi Bold" pitchFamily="34" charset="-122"/>
                <a:cs typeface="Arial" panose="020B0604020202020204" pitchFamily="34" charset="0"/>
              </a:rPr>
              <a:t>Prospettive Future</a:t>
            </a:r>
            <a:endParaRPr lang="en-US" sz="1625" dirty="0">
              <a:latin typeface="Arial" panose="020B0604020202020204" pitchFamily="34" charset="0"/>
              <a:cs typeface="Arial" panose="020B0604020202020204" pitchFamily="34" charset="0"/>
            </a:endParaRPr>
          </a:p>
        </p:txBody>
      </p:sp>
      <p:sp>
        <p:nvSpPr>
          <p:cNvPr id="7" name="Text 5"/>
          <p:cNvSpPr/>
          <p:nvPr/>
        </p:nvSpPr>
        <p:spPr>
          <a:xfrm>
            <a:off x="6350298" y="2241253"/>
            <a:ext cx="5140325" cy="2877543"/>
          </a:xfrm>
          <a:prstGeom prst="rect">
            <a:avLst/>
          </a:prstGeom>
          <a:noFill/>
          <a:ln/>
        </p:spPr>
        <p:txBody>
          <a:bodyPr wrap="square" lIns="0" tIns="0" rIns="0" bIns="0" rtlCol="0" anchor="t"/>
          <a:lstStyle/>
          <a:p>
            <a:pPr marL="285739" indent="-285739">
              <a:lnSpc>
                <a:spcPts val="2083"/>
              </a:lnSpc>
              <a:buSzPct val="100000"/>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Completamento del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follow-up a 12 mesi</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dello studio BariHeart per valutare la stabilità delle modificazioni</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Integrazione con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biomarcatori infiammatori</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e analisi del cross-talk tessuto adiposo–endotelio</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Sviluppo e validazione di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score di rischio specifici</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per il paziente bariatrico</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Studi prospettici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comparativi randomizzati</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tra tecniche chirurgiche con follow-up prolungato</a:t>
            </a:r>
            <a:endParaRPr lang="en-US" sz="1292" dirty="0">
              <a:latin typeface="Arial" panose="020B0604020202020204" pitchFamily="34" charset="0"/>
              <a:cs typeface="Arial" panose="020B0604020202020204" pitchFamily="34" charset="0"/>
            </a:endParaRPr>
          </a:p>
          <a:p>
            <a:pPr marL="285739" indent="-285739">
              <a:lnSpc>
                <a:spcPts val="2083"/>
              </a:lnSpc>
              <a:buSzPct val="100000"/>
              <a:buChar char="•"/>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Attenzione a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popolazioni giovani</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(&lt;40 anni), sottorappresentate nei modelli di derivazione tradizionali</a:t>
            </a:r>
            <a:endParaRPr lang="en-US" sz="1292" dirty="0">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D0F0FD66-BB84-4F72-B1ED-A73822CF5CA1}"/>
              </a:ext>
            </a:extLst>
          </p:cNvPr>
          <p:cNvPicPr>
            <a:picLocks noChangeAspect="1"/>
          </p:cNvPicPr>
          <p:nvPr/>
        </p:nvPicPr>
        <p:blipFill>
          <a:blip r:embed="rId3"/>
          <a:stretch>
            <a:fillRect/>
          </a:stretch>
        </p:blipFill>
        <p:spPr>
          <a:xfrm>
            <a:off x="10228170" y="5973527"/>
            <a:ext cx="1963830" cy="884473"/>
          </a:xfrm>
          <a:prstGeom prst="rect">
            <a:avLst/>
          </a:prstGeom>
        </p:spPr>
      </p:pic>
      <p:pic>
        <p:nvPicPr>
          <p:cNvPr id="10" name="Immagine 9">
            <a:extLst>
              <a:ext uri="{FF2B5EF4-FFF2-40B4-BE49-F238E27FC236}">
                <a16:creationId xmlns:a16="http://schemas.microsoft.com/office/drawing/2014/main" id="{95A46A6E-5BF8-4259-A6D6-E744A926DF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661492" y="418389"/>
            <a:ext cx="4134843" cy="516732"/>
          </a:xfrm>
          <a:prstGeom prst="rect">
            <a:avLst/>
          </a:prstGeom>
          <a:noFill/>
          <a:ln/>
        </p:spPr>
        <p:txBody>
          <a:bodyPr wrap="none" lIns="0" tIns="0" rIns="0" bIns="0" rtlCol="0" anchor="t"/>
          <a:lstStyle/>
          <a:p>
            <a:pPr>
              <a:lnSpc>
                <a:spcPts val="4042"/>
              </a:lnSpc>
            </a:pP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Conclusioni</a:t>
            </a:r>
            <a:endParaRPr lang="en-US" sz="3250" dirty="0">
              <a:latin typeface="Arial" panose="020B0604020202020204" pitchFamily="34" charset="0"/>
              <a:cs typeface="Arial" panose="020B0604020202020204" pitchFamily="34" charset="0"/>
            </a:endParaRPr>
          </a:p>
        </p:txBody>
      </p:sp>
      <p:sp>
        <p:nvSpPr>
          <p:cNvPr id="5" name="Shape 3"/>
          <p:cNvSpPr/>
          <p:nvPr/>
        </p:nvSpPr>
        <p:spPr>
          <a:xfrm>
            <a:off x="661492" y="2232323"/>
            <a:ext cx="372070" cy="372070"/>
          </a:xfrm>
          <a:prstGeom prst="roundRect">
            <a:avLst>
              <a:gd name="adj" fmla="val 40008"/>
            </a:avLst>
          </a:prstGeom>
          <a:solidFill>
            <a:srgbClr val="CEE6FD"/>
          </a:solidFill>
          <a:ln/>
        </p:spPr>
      </p:sp>
      <p:sp>
        <p:nvSpPr>
          <p:cNvPr id="7" name="Text 5"/>
          <p:cNvSpPr/>
          <p:nvPr/>
        </p:nvSpPr>
        <p:spPr>
          <a:xfrm>
            <a:off x="1302246" y="2289175"/>
            <a:ext cx="10368138" cy="1058466"/>
          </a:xfrm>
          <a:prstGeom prst="rect">
            <a:avLst/>
          </a:prstGeom>
          <a:noFill/>
          <a:ln/>
        </p:spPr>
        <p:txBody>
          <a:bodyPr wrap="square" lIns="0" tIns="0" rIns="0" bIns="0" rtlCol="0" anchor="t"/>
          <a:lstStyle/>
          <a:p>
            <a:pPr>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La chirurgia bariatrica è associata a una riduzione precoce e significativa del rischio cardiovascolare stimato in pazienti obesi selezionati, documentabile già a 6 mesi dall'intervento mediante score multipli.</a:t>
            </a:r>
            <a:endParaRPr lang="en-US" sz="1292" dirty="0">
              <a:latin typeface="Arial" panose="020B0604020202020204" pitchFamily="34" charset="0"/>
              <a:cs typeface="Arial" panose="020B0604020202020204" pitchFamily="34" charset="0"/>
            </a:endParaRPr>
          </a:p>
        </p:txBody>
      </p:sp>
      <p:sp>
        <p:nvSpPr>
          <p:cNvPr id="8" name="Shape 6"/>
          <p:cNvSpPr/>
          <p:nvPr/>
        </p:nvSpPr>
        <p:spPr>
          <a:xfrm>
            <a:off x="661491" y="2996536"/>
            <a:ext cx="372070" cy="372070"/>
          </a:xfrm>
          <a:prstGeom prst="roundRect">
            <a:avLst>
              <a:gd name="adj" fmla="val 40008"/>
            </a:avLst>
          </a:prstGeom>
          <a:solidFill>
            <a:srgbClr val="CEE6FD"/>
          </a:solidFill>
          <a:ln/>
        </p:spPr>
      </p:sp>
      <p:sp>
        <p:nvSpPr>
          <p:cNvPr id="10" name="Text 8"/>
          <p:cNvSpPr/>
          <p:nvPr/>
        </p:nvSpPr>
        <p:spPr>
          <a:xfrm>
            <a:off x="1302246" y="3012182"/>
            <a:ext cx="10031647" cy="1058466"/>
          </a:xfrm>
          <a:prstGeom prst="rect">
            <a:avLst/>
          </a:prstGeom>
          <a:noFill/>
          <a:ln/>
        </p:spPr>
        <p:txBody>
          <a:bodyPr wrap="square" lIns="0" tIns="0" rIns="0" bIns="0" rtlCol="0" anchor="t"/>
          <a:lstStyle/>
          <a:p>
            <a:pPr>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Il mini bypass gastrico mostra un impatto più profondo sul metabolismo lipidico rispetto alla SG, in particolare per LDL e trigliceridi, mediato da meccanismi malassorbitivi e ormonali peso-indipendenti.</a:t>
            </a:r>
            <a:endParaRPr lang="en-US" sz="1292" dirty="0">
              <a:latin typeface="Arial" panose="020B0604020202020204" pitchFamily="34" charset="0"/>
              <a:cs typeface="Arial" panose="020B0604020202020204" pitchFamily="34" charset="0"/>
            </a:endParaRPr>
          </a:p>
        </p:txBody>
      </p:sp>
      <p:sp>
        <p:nvSpPr>
          <p:cNvPr id="11" name="Shape 9"/>
          <p:cNvSpPr/>
          <p:nvPr/>
        </p:nvSpPr>
        <p:spPr>
          <a:xfrm>
            <a:off x="661492" y="3734361"/>
            <a:ext cx="372070" cy="372070"/>
          </a:xfrm>
          <a:prstGeom prst="roundRect">
            <a:avLst>
              <a:gd name="adj" fmla="val 40008"/>
            </a:avLst>
          </a:prstGeom>
          <a:solidFill>
            <a:srgbClr val="CEE6FD"/>
          </a:solidFill>
          <a:ln/>
        </p:spPr>
      </p:sp>
      <p:sp>
        <p:nvSpPr>
          <p:cNvPr id="13" name="Text 11"/>
          <p:cNvSpPr/>
          <p:nvPr/>
        </p:nvSpPr>
        <p:spPr>
          <a:xfrm>
            <a:off x="1271191" y="3793258"/>
            <a:ext cx="9126574" cy="1058466"/>
          </a:xfrm>
          <a:prstGeom prst="rect">
            <a:avLst/>
          </a:prstGeom>
          <a:noFill/>
          <a:ln/>
        </p:spPr>
        <p:txBody>
          <a:bodyPr wrap="square" lIns="0" tIns="0" rIns="0" bIns="0" rtlCol="0" anchor="t"/>
          <a:lstStyle/>
          <a:p>
            <a:pPr>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Gli score tradizionali sono strumenti utili, ma non ottimali per descrivere la complessità del profilo cardiovascolare del paziente bariatrico nel breve termine post-operatorio. Sono necessari modelli calibrati sulle peculiarità dell'obesità.</a:t>
            </a:r>
            <a:endParaRPr lang="en-US" sz="1292" dirty="0">
              <a:latin typeface="Arial" panose="020B0604020202020204" pitchFamily="34" charset="0"/>
              <a:cs typeface="Arial" panose="020B0604020202020204" pitchFamily="34" charset="0"/>
            </a:endParaRPr>
          </a:p>
        </p:txBody>
      </p:sp>
      <p:sp>
        <p:nvSpPr>
          <p:cNvPr id="14" name="Shape 12"/>
          <p:cNvSpPr/>
          <p:nvPr/>
        </p:nvSpPr>
        <p:spPr>
          <a:xfrm>
            <a:off x="661491" y="4609803"/>
            <a:ext cx="372070" cy="372070"/>
          </a:xfrm>
          <a:prstGeom prst="roundRect">
            <a:avLst>
              <a:gd name="adj" fmla="val 40008"/>
            </a:avLst>
          </a:prstGeom>
          <a:solidFill>
            <a:srgbClr val="CEE6FD"/>
          </a:solidFill>
          <a:ln/>
        </p:spPr>
      </p:sp>
      <p:sp>
        <p:nvSpPr>
          <p:cNvPr id="16" name="Text 14"/>
          <p:cNvSpPr/>
          <p:nvPr/>
        </p:nvSpPr>
        <p:spPr>
          <a:xfrm>
            <a:off x="1271190" y="4663218"/>
            <a:ext cx="10135342" cy="1058466"/>
          </a:xfrm>
          <a:prstGeom prst="rect">
            <a:avLst/>
          </a:prstGeom>
          <a:noFill/>
          <a:ln/>
        </p:spPr>
        <p:txBody>
          <a:bodyPr wrap="square" lIns="0" tIns="0" rIns="0" bIns="0" rtlCol="0" anchor="t"/>
          <a:lstStyle/>
          <a:p>
            <a:pPr>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I risultati supportano il concetto di chirurgia bariatrica come intervento a forte valenza metabolica e cardiovascolare, con potenziale rilevanza prognostica nel </a:t>
            </a:r>
            <a:r>
              <a:rPr lang="en-US" sz="1292" dirty="0" err="1">
                <a:solidFill>
                  <a:srgbClr val="1E3063"/>
                </a:solidFill>
                <a:latin typeface="Arial" panose="020B0604020202020204" pitchFamily="34" charset="0"/>
                <a:ea typeface="Instrument Sans Medium" pitchFamily="34" charset="-122"/>
                <a:cs typeface="Arial" panose="020B0604020202020204" pitchFamily="34" charset="0"/>
              </a:rPr>
              <a:t>lungo</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a:t>
            </a:r>
            <a:r>
              <a:rPr lang="en-US" sz="1292" dirty="0" err="1">
                <a:solidFill>
                  <a:srgbClr val="1E3063"/>
                </a:solidFill>
                <a:latin typeface="Arial" panose="020B0604020202020204" pitchFamily="34" charset="0"/>
                <a:ea typeface="Instrument Sans Medium" pitchFamily="34" charset="-122"/>
                <a:cs typeface="Arial" panose="020B0604020202020204" pitchFamily="34" charset="0"/>
              </a:rPr>
              <a:t>termine</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a:t>
            </a:r>
            <a:endParaRPr lang="en-US" sz="1292" dirty="0">
              <a:latin typeface="Arial" panose="020B0604020202020204" pitchFamily="34" charset="0"/>
              <a:cs typeface="Arial" panose="020B0604020202020204" pitchFamily="34" charset="0"/>
            </a:endParaRPr>
          </a:p>
        </p:txBody>
      </p:sp>
      <p:pic>
        <p:nvPicPr>
          <p:cNvPr id="17" name="Immagine 16">
            <a:extLst>
              <a:ext uri="{FF2B5EF4-FFF2-40B4-BE49-F238E27FC236}">
                <a16:creationId xmlns:a16="http://schemas.microsoft.com/office/drawing/2014/main" id="{23622090-83D9-485B-B9DE-C02FBD31EE29}"/>
              </a:ext>
            </a:extLst>
          </p:cNvPr>
          <p:cNvPicPr>
            <a:picLocks noChangeAspect="1"/>
          </p:cNvPicPr>
          <p:nvPr/>
        </p:nvPicPr>
        <p:blipFill>
          <a:blip r:embed="rId3"/>
          <a:stretch>
            <a:fillRect/>
          </a:stretch>
        </p:blipFill>
        <p:spPr>
          <a:xfrm>
            <a:off x="10228170" y="5973527"/>
            <a:ext cx="1963830" cy="884473"/>
          </a:xfrm>
          <a:prstGeom prst="rect">
            <a:avLst/>
          </a:prstGeom>
        </p:spPr>
      </p:pic>
      <p:sp>
        <p:nvSpPr>
          <p:cNvPr id="19" name="Text 16">
            <a:extLst>
              <a:ext uri="{FF2B5EF4-FFF2-40B4-BE49-F238E27FC236}">
                <a16:creationId xmlns:a16="http://schemas.microsoft.com/office/drawing/2014/main" id="{1DA46FC4-A348-41D8-AC34-293A737F0B46}"/>
              </a:ext>
            </a:extLst>
          </p:cNvPr>
          <p:cNvSpPr/>
          <p:nvPr/>
        </p:nvSpPr>
        <p:spPr>
          <a:xfrm>
            <a:off x="1271190" y="5306382"/>
            <a:ext cx="10166449" cy="529233"/>
          </a:xfrm>
          <a:prstGeom prst="rect">
            <a:avLst/>
          </a:prstGeom>
          <a:noFill/>
          <a:ln/>
        </p:spPr>
        <p:txBody>
          <a:bodyPr wrap="square" lIns="0" tIns="0" rIns="0" bIns="0" rtlCol="0" anchor="t"/>
          <a:lstStyle/>
          <a:p>
            <a:pPr>
              <a:lnSpc>
                <a:spcPts val="2083"/>
              </a:lnSpc>
            </a:pPr>
            <a:r>
              <a:rPr lang="en-US" sz="1292" dirty="0">
                <a:solidFill>
                  <a:schemeClr val="accent1">
                    <a:lumMod val="50000"/>
                  </a:schemeClr>
                </a:solidFill>
                <a:latin typeface="Arial" panose="020B0604020202020204" pitchFamily="34" charset="0"/>
                <a:ea typeface="Instrument Sans Medium" pitchFamily="34" charset="-122"/>
                <a:cs typeface="Arial" panose="020B0604020202020204" pitchFamily="34" charset="0"/>
              </a:rPr>
              <a:t>Studi prospettici con follow-up prolungato sono necessari per determinare se le modificazioni degli score si traducano in una riduzione effettiva degli eventi cardiovascolari maggiori e per orientare strategie di personalizzazione terapeutica nel paziente obeso.</a:t>
            </a:r>
            <a:endParaRPr lang="en-US" sz="1292" dirty="0">
              <a:solidFill>
                <a:schemeClr val="accent1">
                  <a:lumMod val="50000"/>
                </a:schemeClr>
              </a:solidFill>
              <a:latin typeface="Arial" panose="020B0604020202020204" pitchFamily="34" charset="0"/>
              <a:cs typeface="Arial" panose="020B0604020202020204" pitchFamily="34" charset="0"/>
            </a:endParaRPr>
          </a:p>
        </p:txBody>
      </p:sp>
      <p:sp>
        <p:nvSpPr>
          <p:cNvPr id="20" name="Shape 12">
            <a:extLst>
              <a:ext uri="{FF2B5EF4-FFF2-40B4-BE49-F238E27FC236}">
                <a16:creationId xmlns:a16="http://schemas.microsoft.com/office/drawing/2014/main" id="{9DB87C51-755B-4242-AD61-67AC4C0B760F}"/>
              </a:ext>
            </a:extLst>
          </p:cNvPr>
          <p:cNvSpPr/>
          <p:nvPr/>
        </p:nvSpPr>
        <p:spPr>
          <a:xfrm>
            <a:off x="661491" y="5390456"/>
            <a:ext cx="372070" cy="372070"/>
          </a:xfrm>
          <a:prstGeom prst="roundRect">
            <a:avLst>
              <a:gd name="adj" fmla="val 40008"/>
            </a:avLst>
          </a:prstGeom>
          <a:solidFill>
            <a:srgbClr val="CEE6FD"/>
          </a:solidFill>
          <a:ln/>
        </p:spPr>
      </p:sp>
      <p:pic>
        <p:nvPicPr>
          <p:cNvPr id="15" name="Immagine 14">
            <a:extLst>
              <a:ext uri="{FF2B5EF4-FFF2-40B4-BE49-F238E27FC236}">
                <a16:creationId xmlns:a16="http://schemas.microsoft.com/office/drawing/2014/main" id="{42DDE3FE-1402-4587-982E-9B416A0E7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p:txBody>
          <a:bodyPr/>
          <a:lstStyle/>
          <a:p>
            <a:r>
              <a:rPr lang="it-IT" dirty="0"/>
              <a:t>Grazie per l’attenzione</a:t>
            </a:r>
          </a:p>
        </p:txBody>
      </p:sp>
      <p:pic>
        <p:nvPicPr>
          <p:cNvPr id="4" name="Immagine 3">
            <a:extLst>
              <a:ext uri="{FF2B5EF4-FFF2-40B4-BE49-F238E27FC236}">
                <a16:creationId xmlns:a16="http://schemas.microsoft.com/office/drawing/2014/main" id="{F694A119-2647-4723-9505-D4FF9510F0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pic>
        <p:nvPicPr>
          <p:cNvPr id="5" name="Immagine 4">
            <a:extLst>
              <a:ext uri="{FF2B5EF4-FFF2-40B4-BE49-F238E27FC236}">
                <a16:creationId xmlns:a16="http://schemas.microsoft.com/office/drawing/2014/main" id="{512D8C40-8431-4AC9-8853-F6CEB38BA076}"/>
              </a:ext>
            </a:extLst>
          </p:cNvPr>
          <p:cNvPicPr>
            <a:picLocks noChangeAspect="1"/>
          </p:cNvPicPr>
          <p:nvPr/>
        </p:nvPicPr>
        <p:blipFill>
          <a:blip r:embed="rId3"/>
          <a:stretch>
            <a:fillRect/>
          </a:stretch>
        </p:blipFill>
        <p:spPr>
          <a:xfrm>
            <a:off x="10228170" y="5973527"/>
            <a:ext cx="1963830" cy="884473"/>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p:cNvSpPr txBox="1"/>
          <p:nvPr/>
        </p:nvSpPr>
        <p:spPr>
          <a:xfrm>
            <a:off x="5646656" y="1780045"/>
            <a:ext cx="6307670" cy="4401205"/>
          </a:xfrm>
          <a:prstGeom prst="rect">
            <a:avLst/>
          </a:prstGeom>
          <a:solidFill>
            <a:schemeClr val="bg1"/>
          </a:solidFill>
        </p:spPr>
        <p:txBody>
          <a:bodyPr wrap="square" rtlCol="0">
            <a:spAutoFit/>
          </a:bodyPr>
          <a:lstStyle/>
          <a:p>
            <a:endParaRPr lang="it-IT" sz="1400" b="1" dirty="0">
              <a:solidFill>
                <a:schemeClr val="accent1">
                  <a:lumMod val="50000"/>
                </a:schemeClr>
              </a:solidFill>
            </a:endParaRPr>
          </a:p>
          <a:p>
            <a:pPr marL="285721" indent="-285721">
              <a:buFont typeface="Arial"/>
              <a:buChar char="•"/>
            </a:pPr>
            <a:r>
              <a:rPr lang="it-IT" sz="1400" b="1" dirty="0">
                <a:solidFill>
                  <a:schemeClr val="accent1">
                    <a:lumMod val="50000"/>
                  </a:schemeClr>
                </a:solidFill>
                <a:latin typeface="Arial" panose="020B0604020202020204" pitchFamily="34" charset="0"/>
                <a:cs typeface="Arial" panose="020B0604020202020204" pitchFamily="34" charset="0"/>
              </a:rPr>
              <a:t>oltre il 10% </a:t>
            </a:r>
            <a:r>
              <a:rPr lang="it-IT" sz="1400" dirty="0">
                <a:solidFill>
                  <a:schemeClr val="accent1">
                    <a:lumMod val="50000"/>
                  </a:schemeClr>
                </a:solidFill>
                <a:latin typeface="Arial" panose="020B0604020202020204" pitchFamily="34" charset="0"/>
                <a:cs typeface="Arial" panose="020B0604020202020204" pitchFamily="34" charset="0"/>
              </a:rPr>
              <a:t>della popolazione </a:t>
            </a:r>
            <a:r>
              <a:rPr lang="it-IT" sz="1400" b="1" dirty="0">
                <a:solidFill>
                  <a:schemeClr val="accent1">
                    <a:lumMod val="50000"/>
                  </a:schemeClr>
                </a:solidFill>
                <a:latin typeface="Arial" panose="020B0604020202020204" pitchFamily="34" charset="0"/>
                <a:cs typeface="Arial" panose="020B0604020202020204" pitchFamily="34" charset="0"/>
              </a:rPr>
              <a:t>adulta</a:t>
            </a:r>
            <a:r>
              <a:rPr lang="it-IT" sz="1400" dirty="0">
                <a:solidFill>
                  <a:schemeClr val="accent1">
                    <a:lumMod val="50000"/>
                  </a:schemeClr>
                </a:solidFill>
                <a:latin typeface="Arial" panose="020B0604020202020204" pitchFamily="34" charset="0"/>
                <a:cs typeface="Arial" panose="020B0604020202020204" pitchFamily="34" charset="0"/>
              </a:rPr>
              <a:t> in </a:t>
            </a:r>
            <a:r>
              <a:rPr lang="it-IT" sz="1400" b="1" dirty="0">
                <a:solidFill>
                  <a:schemeClr val="accent1">
                    <a:lumMod val="50000"/>
                  </a:schemeClr>
                </a:solidFill>
                <a:latin typeface="Arial" panose="020B0604020202020204" pitchFamily="34" charset="0"/>
                <a:cs typeface="Arial" panose="020B0604020202020204" pitchFamily="34" charset="0"/>
              </a:rPr>
              <a:t>Italia</a:t>
            </a:r>
            <a:r>
              <a:rPr lang="it-IT" sz="1400" dirty="0">
                <a:solidFill>
                  <a:schemeClr val="accent1">
                    <a:lumMod val="50000"/>
                  </a:schemeClr>
                </a:solidFill>
                <a:latin typeface="Arial" panose="020B0604020202020204" pitchFamily="34" charset="0"/>
                <a:cs typeface="Arial" panose="020B0604020202020204" pitchFamily="34" charset="0"/>
              </a:rPr>
              <a:t> è affetta da  obesità;    </a:t>
            </a:r>
          </a:p>
          <a:p>
            <a:pPr marL="285721" indent="-285721">
              <a:buFont typeface="Arial"/>
              <a:buChar char="•"/>
            </a:pPr>
            <a:endParaRPr lang="it-IT" sz="1400"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dirty="0">
                <a:solidFill>
                  <a:schemeClr val="accent1">
                    <a:lumMod val="50000"/>
                  </a:schemeClr>
                </a:solidFill>
                <a:latin typeface="Arial" panose="020B0604020202020204" pitchFamily="34" charset="0"/>
                <a:cs typeface="Arial" panose="020B0604020202020204" pitchFamily="34" charset="0"/>
              </a:rPr>
              <a:t>Italia: </a:t>
            </a:r>
            <a:r>
              <a:rPr lang="it-IT" sz="1400" b="1" dirty="0">
                <a:solidFill>
                  <a:schemeClr val="accent1">
                    <a:lumMod val="50000"/>
                  </a:schemeClr>
                </a:solidFill>
                <a:latin typeface="Arial" panose="020B0604020202020204" pitchFamily="34" charset="0"/>
                <a:cs typeface="Arial" panose="020B0604020202020204" pitchFamily="34" charset="0"/>
              </a:rPr>
              <a:t>12,5%</a:t>
            </a:r>
            <a:r>
              <a:rPr lang="it-IT" sz="1400" dirty="0">
                <a:solidFill>
                  <a:schemeClr val="accent1">
                    <a:lumMod val="50000"/>
                  </a:schemeClr>
                </a:solidFill>
                <a:latin typeface="Arial" panose="020B0604020202020204" pitchFamily="34" charset="0"/>
                <a:cs typeface="Arial" panose="020B0604020202020204" pitchFamily="34" charset="0"/>
              </a:rPr>
              <a:t> della popolazione fra i 5 e 19 anni è affetta da obesità (nel 50% dei casi persiste la patologia);</a:t>
            </a:r>
          </a:p>
          <a:p>
            <a:endParaRPr lang="it-IT" sz="1400" b="1"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b="1" dirty="0">
                <a:solidFill>
                  <a:schemeClr val="accent1">
                    <a:lumMod val="50000"/>
                  </a:schemeClr>
                </a:solidFill>
                <a:latin typeface="Arial" panose="020B0604020202020204" pitchFamily="34" charset="0"/>
                <a:cs typeface="Arial" panose="020B0604020202020204" pitchFamily="34" charset="0"/>
              </a:rPr>
              <a:t>mortalità</a:t>
            </a:r>
            <a:r>
              <a:rPr lang="it-IT" sz="1400" dirty="0">
                <a:solidFill>
                  <a:schemeClr val="accent1">
                    <a:lumMod val="50000"/>
                  </a:schemeClr>
                </a:solidFill>
                <a:latin typeface="Arial" panose="020B0604020202020204" pitchFamily="34" charset="0"/>
                <a:cs typeface="Arial" panose="020B0604020202020204" pitchFamily="34" charset="0"/>
              </a:rPr>
              <a:t>: in </a:t>
            </a:r>
            <a:r>
              <a:rPr lang="it-IT" sz="1400" u="sng" dirty="0">
                <a:solidFill>
                  <a:schemeClr val="accent1">
                    <a:lumMod val="50000"/>
                  </a:schemeClr>
                </a:solidFill>
                <a:latin typeface="Arial" panose="020B0604020202020204" pitchFamily="34" charset="0"/>
                <a:cs typeface="Arial" panose="020B0604020202020204" pitchFamily="34" charset="0"/>
              </a:rPr>
              <a:t>Italia</a:t>
            </a:r>
            <a:r>
              <a:rPr lang="it-IT" sz="1400" dirty="0">
                <a:solidFill>
                  <a:schemeClr val="accent1">
                    <a:lumMod val="50000"/>
                  </a:schemeClr>
                </a:solidFill>
                <a:latin typeface="Arial" panose="020B0604020202020204" pitchFamily="34" charset="0"/>
                <a:cs typeface="Arial" panose="020B0604020202020204" pitchFamily="34" charset="0"/>
              </a:rPr>
              <a:t> l’obesità causa circa 64000 decessi all’anno (10% circa dei decessi); </a:t>
            </a:r>
          </a:p>
          <a:p>
            <a:pPr marL="285721" indent="-285721">
              <a:buFont typeface="Arial"/>
              <a:buChar char="•"/>
            </a:pPr>
            <a:endParaRPr lang="it-IT" sz="1400"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dirty="0">
                <a:solidFill>
                  <a:schemeClr val="accent1">
                    <a:lumMod val="50000"/>
                  </a:schemeClr>
                </a:solidFill>
                <a:latin typeface="Arial" panose="020B0604020202020204" pitchFamily="34" charset="0"/>
                <a:cs typeface="Arial" panose="020B0604020202020204" pitchFamily="34" charset="0"/>
              </a:rPr>
              <a:t>il paziente affetto da obesità fumatore vive mediamente 7 anni in meno di normopeso fumatore;</a:t>
            </a:r>
          </a:p>
          <a:p>
            <a:endParaRPr lang="it-IT" sz="1400"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dirty="0">
                <a:solidFill>
                  <a:schemeClr val="accent1">
                    <a:lumMod val="50000"/>
                  </a:schemeClr>
                </a:solidFill>
                <a:latin typeface="Arial" panose="020B0604020202020204" pitchFamily="34" charset="0"/>
                <a:cs typeface="Arial" panose="020B0604020202020204" pitchFamily="34" charset="0"/>
              </a:rPr>
              <a:t>nella media assoluta, a causa del sovrappeso </a:t>
            </a:r>
            <a:r>
              <a:rPr lang="it-IT" sz="1400" b="1" dirty="0">
                <a:solidFill>
                  <a:schemeClr val="accent1">
                    <a:lumMod val="50000"/>
                  </a:schemeClr>
                </a:solidFill>
                <a:latin typeface="Arial" panose="020B0604020202020204" pitchFamily="34" charset="0"/>
                <a:cs typeface="Arial" panose="020B0604020202020204" pitchFamily="34" charset="0"/>
              </a:rPr>
              <a:t>gli italiani</a:t>
            </a:r>
            <a:r>
              <a:rPr lang="it-IT" sz="1400" dirty="0">
                <a:solidFill>
                  <a:schemeClr val="accent1">
                    <a:lumMod val="50000"/>
                  </a:schemeClr>
                </a:solidFill>
                <a:latin typeface="Arial" panose="020B0604020202020204" pitchFamily="34" charset="0"/>
                <a:cs typeface="Arial" panose="020B0604020202020204" pitchFamily="34" charset="0"/>
              </a:rPr>
              <a:t> vivono </a:t>
            </a:r>
            <a:r>
              <a:rPr lang="it-IT" sz="1400" b="1" dirty="0">
                <a:solidFill>
                  <a:schemeClr val="accent1">
                    <a:lumMod val="50000"/>
                  </a:schemeClr>
                </a:solidFill>
                <a:latin typeface="Arial" panose="020B0604020202020204" pitchFamily="34" charset="0"/>
                <a:cs typeface="Arial" panose="020B0604020202020204" pitchFamily="34" charset="0"/>
              </a:rPr>
              <a:t>2,7 anni in meno;</a:t>
            </a:r>
          </a:p>
          <a:p>
            <a:endParaRPr lang="it-IT" sz="1400"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b="1" dirty="0">
                <a:solidFill>
                  <a:schemeClr val="accent1">
                    <a:lumMod val="50000"/>
                  </a:schemeClr>
                </a:solidFill>
                <a:latin typeface="Arial" panose="020B0604020202020204" pitchFamily="34" charset="0"/>
                <a:cs typeface="Arial" panose="020B0604020202020204" pitchFamily="34" charset="0"/>
              </a:rPr>
              <a:t>obesità: costa oltre 4.5 miliardi di euro all’anno in </a:t>
            </a:r>
            <a:r>
              <a:rPr lang="it-IT" sz="1400" b="1" dirty="0" err="1">
                <a:solidFill>
                  <a:schemeClr val="accent1">
                    <a:lumMod val="50000"/>
                  </a:schemeClr>
                </a:solidFill>
                <a:latin typeface="Arial" panose="020B0604020202020204" pitchFamily="34" charset="0"/>
                <a:cs typeface="Arial" panose="020B0604020202020204" pitchFamily="34" charset="0"/>
              </a:rPr>
              <a:t>italia</a:t>
            </a:r>
            <a:r>
              <a:rPr lang="it-IT" sz="1400" b="1" dirty="0">
                <a:solidFill>
                  <a:schemeClr val="accent1">
                    <a:lumMod val="50000"/>
                  </a:schemeClr>
                </a:solidFill>
                <a:latin typeface="Arial" panose="020B0604020202020204" pitchFamily="34" charset="0"/>
                <a:cs typeface="Arial" panose="020B0604020202020204" pitchFamily="34" charset="0"/>
              </a:rPr>
              <a:t> ; </a:t>
            </a:r>
          </a:p>
          <a:p>
            <a:pPr marL="285721" indent="-285721">
              <a:buFont typeface="Arial"/>
              <a:buChar char="•"/>
            </a:pPr>
            <a:endParaRPr lang="it-IT" sz="1400" b="1"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dirty="0">
                <a:solidFill>
                  <a:schemeClr val="accent1">
                    <a:lumMod val="50000"/>
                  </a:schemeClr>
                </a:solidFill>
                <a:latin typeface="Arial" panose="020B0604020202020204" pitchFamily="34" charset="0"/>
                <a:cs typeface="Arial" panose="020B0604020202020204" pitchFamily="34" charset="0"/>
              </a:rPr>
              <a:t>sovrappeso: </a:t>
            </a:r>
            <a:r>
              <a:rPr lang="it-IT" sz="1400" b="1" dirty="0">
                <a:solidFill>
                  <a:schemeClr val="accent1">
                    <a:lumMod val="50000"/>
                  </a:schemeClr>
                </a:solidFill>
                <a:latin typeface="Arial" panose="020B0604020202020204" pitchFamily="34" charset="0"/>
                <a:cs typeface="Arial" panose="020B0604020202020204" pitchFamily="34" charset="0"/>
              </a:rPr>
              <a:t>9% della spesa sanitaria</a:t>
            </a:r>
            <a:r>
              <a:rPr lang="it-IT" sz="1400" dirty="0">
                <a:solidFill>
                  <a:schemeClr val="accent1">
                    <a:lumMod val="50000"/>
                  </a:schemeClr>
                </a:solidFill>
                <a:latin typeface="Arial" panose="020B0604020202020204" pitchFamily="34" charset="0"/>
                <a:cs typeface="Arial" panose="020B0604020202020204" pitchFamily="34" charset="0"/>
              </a:rPr>
              <a:t>, riduzione del pil del 2.8%;</a:t>
            </a:r>
          </a:p>
          <a:p>
            <a:pPr marL="285721" indent="-285721">
              <a:buFont typeface="Arial"/>
              <a:buChar char="•"/>
            </a:pPr>
            <a:endParaRPr lang="it-IT" sz="1400" dirty="0">
              <a:solidFill>
                <a:schemeClr val="accent1">
                  <a:lumMod val="50000"/>
                </a:schemeClr>
              </a:solidFill>
              <a:latin typeface="Arial" panose="020B0604020202020204" pitchFamily="34" charset="0"/>
              <a:cs typeface="Arial" panose="020B0604020202020204" pitchFamily="34" charset="0"/>
            </a:endParaRPr>
          </a:p>
          <a:p>
            <a:pPr marL="285721" indent="-285721">
              <a:buFont typeface="Arial"/>
              <a:buChar char="•"/>
            </a:pPr>
            <a:r>
              <a:rPr lang="it-IT" sz="1400" dirty="0">
                <a:solidFill>
                  <a:schemeClr val="accent1">
                    <a:lumMod val="50000"/>
                  </a:schemeClr>
                </a:solidFill>
                <a:latin typeface="Arial" panose="020B0604020202020204" pitchFamily="34" charset="0"/>
                <a:cs typeface="Arial" panose="020B0604020202020204" pitchFamily="34" charset="0"/>
              </a:rPr>
              <a:t>costo per il cittadino: 289 euro/anno</a:t>
            </a:r>
          </a:p>
        </p:txBody>
      </p:sp>
      <p:sp>
        <p:nvSpPr>
          <p:cNvPr id="2" name="CasellaDiTesto 1"/>
          <p:cNvSpPr txBox="1"/>
          <p:nvPr/>
        </p:nvSpPr>
        <p:spPr>
          <a:xfrm>
            <a:off x="5690686" y="6231121"/>
            <a:ext cx="3365024" cy="369332"/>
          </a:xfrm>
          <a:prstGeom prst="rect">
            <a:avLst/>
          </a:prstGeom>
          <a:noFill/>
          <a:ln>
            <a:solidFill>
              <a:schemeClr val="accent1">
                <a:lumMod val="50000"/>
              </a:schemeClr>
            </a:solidFill>
          </a:ln>
        </p:spPr>
        <p:txBody>
          <a:bodyPr wrap="none" rtlCol="0">
            <a:spAutoFit/>
          </a:bodyPr>
          <a:lstStyle/>
          <a:p>
            <a:r>
              <a:rPr lang="it-IT" dirty="0">
                <a:solidFill>
                  <a:schemeClr val="accent1">
                    <a:lumMod val="50000"/>
                  </a:schemeClr>
                </a:solidFill>
                <a:latin typeface="Arial" panose="020B0604020202020204" pitchFamily="34" charset="0"/>
                <a:cs typeface="Arial" panose="020B0604020202020204" pitchFamily="34" charset="0"/>
              </a:rPr>
              <a:t>Dati Istituto Superiore di Sanità</a:t>
            </a:r>
          </a:p>
        </p:txBody>
      </p:sp>
      <p:pic>
        <p:nvPicPr>
          <p:cNvPr id="5" name="Immagine 4">
            <a:extLst>
              <a:ext uri="{FF2B5EF4-FFF2-40B4-BE49-F238E27FC236}">
                <a16:creationId xmlns:a16="http://schemas.microsoft.com/office/drawing/2014/main" id="{7BC0C4F4-49EA-4179-ABAA-B1CC7D91E4CD}"/>
              </a:ext>
            </a:extLst>
          </p:cNvPr>
          <p:cNvPicPr>
            <a:picLocks noChangeAspect="1"/>
          </p:cNvPicPr>
          <p:nvPr/>
        </p:nvPicPr>
        <p:blipFill>
          <a:blip r:embed="rId3"/>
          <a:stretch>
            <a:fillRect/>
          </a:stretch>
        </p:blipFill>
        <p:spPr>
          <a:xfrm>
            <a:off x="10228170" y="5973527"/>
            <a:ext cx="1963830" cy="884473"/>
          </a:xfrm>
          <a:prstGeom prst="rect">
            <a:avLst/>
          </a:prstGeom>
        </p:spPr>
      </p:pic>
      <p:pic>
        <p:nvPicPr>
          <p:cNvPr id="4" name="Immagine 3">
            <a:extLst>
              <a:ext uri="{FF2B5EF4-FFF2-40B4-BE49-F238E27FC236}">
                <a16:creationId xmlns:a16="http://schemas.microsoft.com/office/drawing/2014/main" id="{F44744E0-127A-49BB-9D88-6DB50E0AA2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59"/>
            <a:ext cx="4429319" cy="6858000"/>
          </a:xfrm>
          <a:prstGeom prst="rect">
            <a:avLst/>
          </a:prstGeom>
          <a:effectLst>
            <a:softEdge rad="127000"/>
          </a:effectLst>
        </p:spPr>
      </p:pic>
      <p:sp>
        <p:nvSpPr>
          <p:cNvPr id="9" name="Text 2">
            <a:extLst>
              <a:ext uri="{FF2B5EF4-FFF2-40B4-BE49-F238E27FC236}">
                <a16:creationId xmlns:a16="http://schemas.microsoft.com/office/drawing/2014/main" id="{8992F947-B728-49DF-A853-62C1E24D19ED}"/>
              </a:ext>
            </a:extLst>
          </p:cNvPr>
          <p:cNvSpPr/>
          <p:nvPr/>
        </p:nvSpPr>
        <p:spPr>
          <a:xfrm>
            <a:off x="4776247" y="765837"/>
            <a:ext cx="5640370" cy="1033463"/>
          </a:xfrm>
          <a:prstGeom prst="rect">
            <a:avLst/>
          </a:prstGeom>
          <a:noFill/>
          <a:ln/>
        </p:spPr>
        <p:txBody>
          <a:bodyPr wrap="square" lIns="0" tIns="0" rIns="0" bIns="0" rtlCol="0" anchor="t"/>
          <a:lstStyle/>
          <a:p>
            <a:pPr>
              <a:lnSpc>
                <a:spcPts val="4042"/>
              </a:lnSpc>
            </a:pPr>
            <a:r>
              <a:rPr lang="en-US" sz="3250" dirty="0" err="1">
                <a:solidFill>
                  <a:srgbClr val="091C53"/>
                </a:solidFill>
                <a:latin typeface="Instrument Sans Semi Bold" pitchFamily="34" charset="0"/>
                <a:ea typeface="Instrument Sans Semi Bold" pitchFamily="34" charset="-122"/>
              </a:rPr>
              <a:t>Epidemiologia</a:t>
            </a:r>
            <a:r>
              <a:rPr lang="en-US" sz="3250" dirty="0">
                <a:solidFill>
                  <a:srgbClr val="091C53"/>
                </a:solidFill>
                <a:latin typeface="Instrument Sans Semi Bold" pitchFamily="34" charset="0"/>
                <a:ea typeface="Instrument Sans Semi Bold" pitchFamily="34" charset="-122"/>
              </a:rPr>
              <a:t> ed </a:t>
            </a:r>
            <a:r>
              <a:rPr lang="en-US" sz="3250" dirty="0" err="1">
                <a:solidFill>
                  <a:srgbClr val="091C53"/>
                </a:solidFill>
                <a:latin typeface="Instrument Sans Semi Bold" pitchFamily="34" charset="0"/>
                <a:ea typeface="Instrument Sans Semi Bold" pitchFamily="34" charset="-122"/>
              </a:rPr>
              <a:t>Impatto</a:t>
            </a:r>
            <a:r>
              <a:rPr lang="en-US" sz="3250" dirty="0">
                <a:solidFill>
                  <a:srgbClr val="091C53"/>
                </a:solidFill>
                <a:latin typeface="Instrument Sans Semi Bold" pitchFamily="34" charset="0"/>
                <a:ea typeface="Instrument Sans Semi Bold" pitchFamily="34" charset="-122"/>
              </a:rPr>
              <a:t> </a:t>
            </a:r>
            <a:r>
              <a:rPr lang="en-US" sz="3250" dirty="0" err="1">
                <a:solidFill>
                  <a:srgbClr val="091C53"/>
                </a:solidFill>
                <a:latin typeface="Instrument Sans Semi Bold" pitchFamily="34" charset="0"/>
                <a:ea typeface="Instrument Sans Semi Bold" pitchFamily="34" charset="-122"/>
              </a:rPr>
              <a:t>dell’Obesità</a:t>
            </a:r>
            <a:endParaRPr lang="en-US" sz="3250" dirty="0"/>
          </a:p>
        </p:txBody>
      </p:sp>
      <p:pic>
        <p:nvPicPr>
          <p:cNvPr id="10" name="Immagine 9">
            <a:extLst>
              <a:ext uri="{FF2B5EF4-FFF2-40B4-BE49-F238E27FC236}">
                <a16:creationId xmlns:a16="http://schemas.microsoft.com/office/drawing/2014/main" id="{431F8317-05C7-47C2-B27F-04AE19FEBC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extLst>
      <p:ext uri="{BB962C8B-B14F-4D97-AF65-F5344CB8AC3E}">
        <p14:creationId xmlns:p14="http://schemas.microsoft.com/office/powerpoint/2010/main" val="181519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5">
            <a:extLst>
              <a:ext uri="{FF2B5EF4-FFF2-40B4-BE49-F238E27FC236}">
                <a16:creationId xmlns:a16="http://schemas.microsoft.com/office/drawing/2014/main" id="{4027A6E2-3D67-44B5-9DBD-A7A2C25E5277}"/>
              </a:ext>
            </a:extLst>
          </p:cNvPr>
          <p:cNvSpPr/>
          <p:nvPr/>
        </p:nvSpPr>
        <p:spPr>
          <a:xfrm>
            <a:off x="188533" y="6149963"/>
            <a:ext cx="4198463" cy="472738"/>
          </a:xfrm>
          <a:prstGeom prst="rect">
            <a:avLst/>
          </a:prstGeom>
          <a:noFill/>
          <a:ln/>
        </p:spPr>
        <p:txBody>
          <a:bodyPr wrap="none" lIns="0" tIns="0" rIns="0" bIns="0" rtlCol="0" anchor="t"/>
          <a:lstStyle/>
          <a:p>
            <a:pPr>
              <a:lnSpc>
                <a:spcPts val="1667"/>
              </a:lnSpc>
            </a:pPr>
            <a:r>
              <a:rPr lang="en-US" sz="1042" dirty="0" err="1">
                <a:solidFill>
                  <a:schemeClr val="accent1">
                    <a:lumMod val="50000"/>
                  </a:schemeClr>
                </a:solidFill>
                <a:latin typeface="Instrument Sans Medium" pitchFamily="34" charset="0"/>
                <a:ea typeface="Instrument Sans Medium" pitchFamily="34" charset="-122"/>
                <a:cs typeface="Instrument Sans Medium" pitchFamily="34" charset="-120"/>
              </a:rPr>
              <a:t>Blüher</a:t>
            </a: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 M. An overview of obesity‐related complications: The epidemiological evidence </a:t>
            </a:r>
          </a:p>
          <a:p>
            <a:pPr>
              <a:lnSpc>
                <a:spcPts val="1667"/>
              </a:lnSpc>
            </a:pP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linking body weight and other </a:t>
            </a:r>
            <a:r>
              <a:rPr lang="en-US" sz="1042" dirty="0" err="1">
                <a:solidFill>
                  <a:schemeClr val="accent1">
                    <a:lumMod val="50000"/>
                  </a:schemeClr>
                </a:solidFill>
                <a:latin typeface="Instrument Sans Medium" pitchFamily="34" charset="0"/>
                <a:ea typeface="Instrument Sans Medium" pitchFamily="34" charset="-122"/>
                <a:cs typeface="Instrument Sans Medium" pitchFamily="34" charset="-120"/>
              </a:rPr>
              <a:t>nmarkers</a:t>
            </a: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 of obesity to adverse health outcomes.</a:t>
            </a:r>
          </a:p>
          <a:p>
            <a:pPr>
              <a:lnSpc>
                <a:spcPts val="1667"/>
              </a:lnSpc>
            </a:pP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 Diabetes </a:t>
            </a:r>
            <a:r>
              <a:rPr lang="en-US" sz="1042" dirty="0" err="1">
                <a:solidFill>
                  <a:schemeClr val="accent1">
                    <a:lumMod val="50000"/>
                  </a:schemeClr>
                </a:solidFill>
                <a:latin typeface="Instrument Sans Medium" pitchFamily="34" charset="0"/>
                <a:ea typeface="Instrument Sans Medium" pitchFamily="34" charset="-122"/>
                <a:cs typeface="Instrument Sans Medium" pitchFamily="34" charset="-120"/>
              </a:rPr>
              <a:t>Obes</a:t>
            </a: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 </a:t>
            </a:r>
            <a:r>
              <a:rPr lang="en-US" sz="1042" dirty="0" err="1">
                <a:solidFill>
                  <a:schemeClr val="accent1">
                    <a:lumMod val="50000"/>
                  </a:schemeClr>
                </a:solidFill>
                <a:latin typeface="Instrument Sans Medium" pitchFamily="34" charset="0"/>
                <a:ea typeface="Instrument Sans Medium" pitchFamily="34" charset="-122"/>
                <a:cs typeface="Instrument Sans Medium" pitchFamily="34" charset="-120"/>
              </a:rPr>
              <a:t>Metab</a:t>
            </a: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 </a:t>
            </a:r>
            <a:r>
              <a:rPr lang="en-US" sz="1042" dirty="0" err="1">
                <a:solidFill>
                  <a:schemeClr val="accent1">
                    <a:lumMod val="50000"/>
                  </a:schemeClr>
                </a:solidFill>
                <a:latin typeface="Instrument Sans Medium" pitchFamily="34" charset="0"/>
                <a:ea typeface="Instrument Sans Medium" pitchFamily="34" charset="-122"/>
                <a:cs typeface="Instrument Sans Medium" pitchFamily="34" charset="-120"/>
              </a:rPr>
              <a:t>aprile</a:t>
            </a:r>
            <a:r>
              <a:rPr lang="en-US" sz="1042" dirty="0">
                <a:solidFill>
                  <a:schemeClr val="accent1">
                    <a:lumMod val="50000"/>
                  </a:schemeClr>
                </a:solidFill>
                <a:latin typeface="Instrument Sans Medium" pitchFamily="34" charset="0"/>
                <a:ea typeface="Instrument Sans Medium" pitchFamily="34" charset="-122"/>
                <a:cs typeface="Instrument Sans Medium" pitchFamily="34" charset="-120"/>
              </a:rPr>
              <a:t> 2025;27(S2):3–19</a:t>
            </a:r>
            <a:r>
              <a:rPr lang="en-US" sz="1042" dirty="0">
                <a:solidFill>
                  <a:srgbClr val="84C1FA"/>
                </a:solidFill>
                <a:latin typeface="Instrument Sans Medium" pitchFamily="34" charset="0"/>
                <a:ea typeface="Instrument Sans Medium" pitchFamily="34" charset="-122"/>
                <a:cs typeface="Instrument Sans Medium" pitchFamily="34" charset="-120"/>
              </a:rPr>
              <a:t>.</a:t>
            </a:r>
            <a:endParaRPr lang="en-US" sz="1042" dirty="0"/>
          </a:p>
        </p:txBody>
      </p:sp>
      <p:sp>
        <p:nvSpPr>
          <p:cNvPr id="4" name="Text 2">
            <a:extLst>
              <a:ext uri="{FF2B5EF4-FFF2-40B4-BE49-F238E27FC236}">
                <a16:creationId xmlns:a16="http://schemas.microsoft.com/office/drawing/2014/main" id="{E76DFA81-CB21-43B9-A5A7-F7D017356CB4}"/>
              </a:ext>
            </a:extLst>
          </p:cNvPr>
          <p:cNvSpPr/>
          <p:nvPr/>
        </p:nvSpPr>
        <p:spPr>
          <a:xfrm>
            <a:off x="721895" y="222135"/>
            <a:ext cx="8198637" cy="562958"/>
          </a:xfrm>
          <a:prstGeom prst="rect">
            <a:avLst/>
          </a:prstGeom>
          <a:noFill/>
          <a:ln/>
        </p:spPr>
        <p:txBody>
          <a:bodyPr wrap="square" lIns="0" tIns="0" rIns="0" bIns="0" rtlCol="0" anchor="t"/>
          <a:lstStyle/>
          <a:p>
            <a:pPr>
              <a:lnSpc>
                <a:spcPts val="4042"/>
              </a:lnSpc>
            </a:pPr>
            <a:r>
              <a:rPr lang="en-US" sz="3250" dirty="0" err="1">
                <a:solidFill>
                  <a:srgbClr val="091C53"/>
                </a:solidFill>
                <a:latin typeface="Arial" panose="020B0604020202020204" pitchFamily="34" charset="0"/>
                <a:ea typeface="Instrument Sans Semi Bold" pitchFamily="34" charset="-122"/>
                <a:cs typeface="Arial" panose="020B0604020202020204" pitchFamily="34" charset="0"/>
              </a:rPr>
              <a:t>Obesità</a:t>
            </a: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 </a:t>
            </a:r>
            <a:r>
              <a:rPr lang="en-US" sz="3250" dirty="0" err="1">
                <a:solidFill>
                  <a:srgbClr val="091C53"/>
                </a:solidFill>
                <a:latin typeface="Arial" panose="020B0604020202020204" pitchFamily="34" charset="0"/>
                <a:ea typeface="Instrument Sans Semi Bold" pitchFamily="34" charset="-122"/>
                <a:cs typeface="Arial" panose="020B0604020202020204" pitchFamily="34" charset="0"/>
              </a:rPr>
              <a:t>Impatto</a:t>
            </a: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 </a:t>
            </a:r>
            <a:r>
              <a:rPr lang="en-US" sz="3250" dirty="0" err="1">
                <a:solidFill>
                  <a:srgbClr val="091C53"/>
                </a:solidFill>
                <a:latin typeface="Arial" panose="020B0604020202020204" pitchFamily="34" charset="0"/>
                <a:ea typeface="Instrument Sans Semi Bold" pitchFamily="34" charset="-122"/>
                <a:cs typeface="Arial" panose="020B0604020202020204" pitchFamily="34" charset="0"/>
              </a:rPr>
              <a:t>sistemico</a:t>
            </a:r>
            <a:r>
              <a:rPr lang="en-US" sz="3250" dirty="0">
                <a:solidFill>
                  <a:srgbClr val="091C53"/>
                </a:solidFill>
                <a:latin typeface="Arial" panose="020B0604020202020204" pitchFamily="34" charset="0"/>
                <a:ea typeface="Instrument Sans Semi Bold" pitchFamily="34" charset="-122"/>
                <a:cs typeface="Arial" panose="020B0604020202020204" pitchFamily="34" charset="0"/>
              </a:rPr>
              <a:t> e </a:t>
            </a:r>
            <a:r>
              <a:rPr lang="en-US" sz="3250" dirty="0" err="1">
                <a:solidFill>
                  <a:srgbClr val="091C53"/>
                </a:solidFill>
                <a:latin typeface="Arial" panose="020B0604020202020204" pitchFamily="34" charset="0"/>
                <a:ea typeface="Instrument Sans Semi Bold" pitchFamily="34" charset="-122"/>
                <a:cs typeface="Arial" panose="020B0604020202020204" pitchFamily="34" charset="0"/>
              </a:rPr>
              <a:t>comorbidità</a:t>
            </a:r>
            <a:endParaRPr lang="en-US" sz="3250" dirty="0">
              <a:latin typeface="Arial" panose="020B0604020202020204" pitchFamily="34" charset="0"/>
              <a:cs typeface="Arial" panose="020B0604020202020204" pitchFamily="34" charset="0"/>
            </a:endParaRPr>
          </a:p>
        </p:txBody>
      </p:sp>
      <p:pic>
        <p:nvPicPr>
          <p:cNvPr id="5" name="Immagine 4">
            <a:extLst>
              <a:ext uri="{FF2B5EF4-FFF2-40B4-BE49-F238E27FC236}">
                <a16:creationId xmlns:a16="http://schemas.microsoft.com/office/drawing/2014/main" id="{82FACA3F-9E19-43BC-A7E9-8CA01652DA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5694" y="1517707"/>
            <a:ext cx="5932598" cy="2903464"/>
          </a:xfrm>
          <a:prstGeom prst="rect">
            <a:avLst/>
          </a:prstGeom>
          <a:noFill/>
          <a:ln>
            <a:noFill/>
          </a:ln>
          <a:effectLst>
            <a:glow rad="127000">
              <a:schemeClr val="accent1">
                <a:alpha val="20000"/>
              </a:schemeClr>
            </a:glow>
          </a:effectLst>
        </p:spPr>
      </p:pic>
      <p:pic>
        <p:nvPicPr>
          <p:cNvPr id="9" name="Immagine 8">
            <a:extLst>
              <a:ext uri="{FF2B5EF4-FFF2-40B4-BE49-F238E27FC236}">
                <a16:creationId xmlns:a16="http://schemas.microsoft.com/office/drawing/2014/main" id="{FBF995C1-A442-4708-9CDC-8E0314EED29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3092" y="1517707"/>
            <a:ext cx="5495824" cy="2903464"/>
          </a:xfrm>
          <a:prstGeom prst="rect">
            <a:avLst/>
          </a:prstGeom>
          <a:noFill/>
          <a:ln>
            <a:noFill/>
          </a:ln>
          <a:effectLst>
            <a:glow rad="127000">
              <a:schemeClr val="accent1">
                <a:alpha val="20000"/>
              </a:schemeClr>
            </a:glow>
          </a:effectLst>
        </p:spPr>
      </p:pic>
      <p:pic>
        <p:nvPicPr>
          <p:cNvPr id="10" name="Immagine 9">
            <a:extLst>
              <a:ext uri="{FF2B5EF4-FFF2-40B4-BE49-F238E27FC236}">
                <a16:creationId xmlns:a16="http://schemas.microsoft.com/office/drawing/2014/main" id="{D21C741C-3AA2-42C7-84AA-AA75E2EC73B1}"/>
              </a:ext>
            </a:extLst>
          </p:cNvPr>
          <p:cNvPicPr>
            <a:picLocks noChangeAspect="1"/>
          </p:cNvPicPr>
          <p:nvPr/>
        </p:nvPicPr>
        <p:blipFill>
          <a:blip r:embed="rId5"/>
          <a:stretch>
            <a:fillRect/>
          </a:stretch>
        </p:blipFill>
        <p:spPr>
          <a:xfrm>
            <a:off x="10228170" y="5973527"/>
            <a:ext cx="1963830" cy="884473"/>
          </a:xfrm>
          <a:prstGeom prst="rect">
            <a:avLst/>
          </a:prstGeom>
        </p:spPr>
      </p:pic>
      <p:pic>
        <p:nvPicPr>
          <p:cNvPr id="14" name="Immagine 13">
            <a:extLst>
              <a:ext uri="{FF2B5EF4-FFF2-40B4-BE49-F238E27FC236}">
                <a16:creationId xmlns:a16="http://schemas.microsoft.com/office/drawing/2014/main" id="{B629335B-FEFF-458F-A8EE-955597DF1FD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6531" y="1517707"/>
            <a:ext cx="5542957" cy="2903464"/>
          </a:xfrm>
          <a:prstGeom prst="rect">
            <a:avLst/>
          </a:prstGeom>
          <a:noFill/>
          <a:ln>
            <a:noFill/>
          </a:ln>
          <a:effectLst>
            <a:glow rad="127000">
              <a:schemeClr val="accent1">
                <a:alpha val="20000"/>
              </a:schemeClr>
            </a:glow>
          </a:effectLst>
        </p:spPr>
      </p:pic>
      <p:sp>
        <p:nvSpPr>
          <p:cNvPr id="15" name="Segnaposto testo 2">
            <a:extLst>
              <a:ext uri="{FF2B5EF4-FFF2-40B4-BE49-F238E27FC236}">
                <a16:creationId xmlns:a16="http://schemas.microsoft.com/office/drawing/2014/main" id="{FFF85D64-0B62-4597-BDA3-E3CC6857BF69}"/>
              </a:ext>
            </a:extLst>
          </p:cNvPr>
          <p:cNvSpPr txBox="1">
            <a:spLocks/>
          </p:cNvSpPr>
          <p:nvPr/>
        </p:nvSpPr>
        <p:spPr>
          <a:xfrm>
            <a:off x="1142214" y="4636146"/>
            <a:ext cx="10707274" cy="1840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D4773"/>
              </a:buClr>
              <a:buSzPts val="1800"/>
              <a:buFont typeface="Arial"/>
              <a:buChar char="●"/>
              <a:defRPr sz="1800" b="0" i="0" u="none" strike="noStrike" cap="none">
                <a:solidFill>
                  <a:srgbClr val="0D4773"/>
                </a:solidFill>
                <a:latin typeface="Arial"/>
                <a:ea typeface="Arial"/>
                <a:cs typeface="Arial"/>
                <a:sym typeface="Arial"/>
              </a:defRPr>
            </a:lvl1pPr>
            <a:lvl2pPr marL="914400" marR="0" lvl="1"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2pPr>
            <a:lvl3pPr marL="1371600" marR="0" lvl="2"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3pPr>
            <a:lvl4pPr marL="1828800" marR="0" lvl="3"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4pPr>
            <a:lvl5pPr marL="2286000" marR="0" lvl="4"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5pPr>
            <a:lvl6pPr marL="2743200" marR="0" lvl="5"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6pPr>
            <a:lvl7pPr marL="3200400" marR="0" lvl="6"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7pPr>
            <a:lvl8pPr marL="3657600" marR="0" lvl="7"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8pPr>
            <a:lvl9pPr marL="4114800" marR="0" lvl="8"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9pPr>
          </a:lstStyle>
          <a:p>
            <a:pPr>
              <a:buFont typeface="Courier New" panose="02070309020205020404" pitchFamily="49" charset="0"/>
              <a:buChar char="o"/>
            </a:pPr>
            <a:r>
              <a:rPr lang="it-IT" sz="1400" dirty="0">
                <a:solidFill>
                  <a:schemeClr val="accent1">
                    <a:lumMod val="50000"/>
                  </a:schemeClr>
                </a:solidFill>
                <a:latin typeface="Arial" panose="020B0604020202020204" pitchFamily="34" charset="0"/>
                <a:cs typeface="Arial" panose="020B0604020202020204" pitchFamily="34" charset="0"/>
              </a:rPr>
              <a:t>L’obesità è una patologia cronica a carattere sistemico, associata ad un aumento del rischio di molteplici malattie non trasmissibili e riduzione dell’aspettativa di vita;</a:t>
            </a:r>
          </a:p>
          <a:p>
            <a:pPr>
              <a:buFont typeface="Courier New" panose="02070309020205020404" pitchFamily="49" charset="0"/>
              <a:buChar char="o"/>
            </a:pPr>
            <a:r>
              <a:rPr lang="it-IT" sz="1400" dirty="0">
                <a:solidFill>
                  <a:schemeClr val="accent1">
                    <a:lumMod val="50000"/>
                  </a:schemeClr>
                </a:solidFill>
                <a:latin typeface="Arial" panose="020B0604020202020204" pitchFamily="34" charset="0"/>
                <a:cs typeface="Arial" panose="020B0604020202020204" pitchFamily="34" charset="0"/>
              </a:rPr>
              <a:t>Definita da linee guida come BMI ≥ 30 kg/m² e per gli asiatici come BMI ≥ 25 kg/m²; </a:t>
            </a:r>
          </a:p>
          <a:p>
            <a:pPr>
              <a:buFont typeface="Courier New" panose="02070309020205020404" pitchFamily="49" charset="0"/>
              <a:buChar char="o"/>
            </a:pPr>
            <a:r>
              <a:rPr lang="it-IT" sz="1400" dirty="0">
                <a:solidFill>
                  <a:schemeClr val="accent1">
                    <a:lumMod val="50000"/>
                  </a:schemeClr>
                </a:solidFill>
                <a:latin typeface="Arial" panose="020B0604020202020204" pitchFamily="34" charset="0"/>
                <a:cs typeface="Arial" panose="020B0604020202020204" pitchFamily="34" charset="0"/>
              </a:rPr>
              <a:t>Il tessuto adiposo è un vero e proprio organo endocrino responsabile delle alterazioni organiche tramite secrezione di </a:t>
            </a:r>
            <a:r>
              <a:rPr lang="it-IT" sz="1400" dirty="0" err="1">
                <a:solidFill>
                  <a:schemeClr val="accent1">
                    <a:lumMod val="50000"/>
                  </a:schemeClr>
                </a:solidFill>
                <a:latin typeface="Arial" panose="020B0604020202020204" pitchFamily="34" charset="0"/>
                <a:cs typeface="Arial" panose="020B0604020202020204" pitchFamily="34" charset="0"/>
              </a:rPr>
              <a:t>adipochine</a:t>
            </a:r>
            <a:r>
              <a:rPr lang="it-IT" sz="1400" dirty="0">
                <a:solidFill>
                  <a:schemeClr val="accent1">
                    <a:lumMod val="50000"/>
                  </a:schemeClr>
                </a:solidFill>
                <a:latin typeface="Arial" panose="020B0604020202020204" pitchFamily="34" charset="0"/>
                <a:cs typeface="Arial" panose="020B0604020202020204" pitchFamily="34" charset="0"/>
              </a:rPr>
              <a:t>, citochine pro infiammatorie ed altri fattori coinvolti nel metabolismo glucidico, lipidico, e della funzione vascolare.</a:t>
            </a:r>
          </a:p>
          <a:p>
            <a:pPr>
              <a:buFont typeface="Courier New" panose="02070309020205020404" pitchFamily="49" charset="0"/>
              <a:buChar char="o"/>
            </a:pPr>
            <a:endParaRPr lang="it-IT" sz="1400" dirty="0">
              <a:solidFill>
                <a:schemeClr val="accent1">
                  <a:lumMod val="50000"/>
                </a:schemeClr>
              </a:solidFill>
              <a:latin typeface="Arial" panose="020B0604020202020204" pitchFamily="34" charset="0"/>
              <a:cs typeface="Arial" panose="020B0604020202020204" pitchFamily="34" charset="0"/>
            </a:endParaRPr>
          </a:p>
          <a:p>
            <a:pPr>
              <a:buFont typeface="Courier New" panose="02070309020205020404" pitchFamily="49" charset="0"/>
              <a:buChar char="o"/>
            </a:pPr>
            <a:endParaRPr lang="it-IT" sz="1600" dirty="0">
              <a:solidFill>
                <a:schemeClr val="accent1">
                  <a:lumMod val="50000"/>
                </a:schemeClr>
              </a:solidFill>
              <a:latin typeface="Arial" panose="020B0604020202020204" pitchFamily="34" charset="0"/>
              <a:cs typeface="Arial" panose="020B0604020202020204" pitchFamily="34" charset="0"/>
            </a:endParaRPr>
          </a:p>
        </p:txBody>
      </p:sp>
      <p:pic>
        <p:nvPicPr>
          <p:cNvPr id="13" name="Immagine 12">
            <a:extLst>
              <a:ext uri="{FF2B5EF4-FFF2-40B4-BE49-F238E27FC236}">
                <a16:creationId xmlns:a16="http://schemas.microsoft.com/office/drawing/2014/main" id="{B8F694AE-8BFC-431D-B984-969662BD98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extLst>
      <p:ext uri="{BB962C8B-B14F-4D97-AF65-F5344CB8AC3E}">
        <p14:creationId xmlns:p14="http://schemas.microsoft.com/office/powerpoint/2010/main" val="66659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4621391" y="1615971"/>
            <a:ext cx="2709814" cy="3871161"/>
          </a:xfrm>
          <a:prstGeom prst="rect">
            <a:avLst/>
          </a:prstGeom>
          <a:effectLst>
            <a:glow>
              <a:schemeClr val="accent1"/>
            </a:glow>
            <a:softEdge rad="558800"/>
          </a:effectLst>
        </p:spPr>
      </p:pic>
      <p:sp>
        <p:nvSpPr>
          <p:cNvPr id="5" name="Text 2"/>
          <p:cNvSpPr/>
          <p:nvPr/>
        </p:nvSpPr>
        <p:spPr>
          <a:xfrm>
            <a:off x="1227100" y="224340"/>
            <a:ext cx="7973548" cy="1033463"/>
          </a:xfrm>
          <a:prstGeom prst="rect">
            <a:avLst/>
          </a:prstGeom>
          <a:noFill/>
          <a:ln/>
        </p:spPr>
        <p:txBody>
          <a:bodyPr wrap="square" lIns="0" tIns="0" rIns="0" bIns="0" rtlCol="0" anchor="t"/>
          <a:lstStyle/>
          <a:p>
            <a:pPr>
              <a:lnSpc>
                <a:spcPts val="4042"/>
              </a:lnSpc>
            </a:pPr>
            <a:r>
              <a:rPr lang="en-US" sz="3250" dirty="0">
                <a:solidFill>
                  <a:srgbClr val="091C53"/>
                </a:solidFill>
                <a:latin typeface="Instrument Sans Semi Bold" pitchFamily="34" charset="0"/>
                <a:ea typeface="Instrument Sans Semi Bold" pitchFamily="34" charset="-122"/>
                <a:cs typeface="Instrument Sans Semi Bold" pitchFamily="34" charset="-120"/>
              </a:rPr>
              <a:t>Stratificazione del Rischio Cardiovascolare</a:t>
            </a:r>
            <a:endParaRPr lang="en-US" sz="3250" dirty="0"/>
          </a:p>
        </p:txBody>
      </p:sp>
      <p:pic>
        <p:nvPicPr>
          <p:cNvPr id="7" name="Immagine 6">
            <a:extLst>
              <a:ext uri="{FF2B5EF4-FFF2-40B4-BE49-F238E27FC236}">
                <a16:creationId xmlns:a16="http://schemas.microsoft.com/office/drawing/2014/main" id="{9D2DD144-5801-415B-BAB6-930633D22D20}"/>
              </a:ext>
            </a:extLst>
          </p:cNvPr>
          <p:cNvPicPr>
            <a:picLocks noChangeAspect="1"/>
          </p:cNvPicPr>
          <p:nvPr/>
        </p:nvPicPr>
        <p:blipFill>
          <a:blip r:embed="rId4"/>
          <a:stretch>
            <a:fillRect/>
          </a:stretch>
        </p:blipFill>
        <p:spPr>
          <a:xfrm>
            <a:off x="10228170" y="5933459"/>
            <a:ext cx="1963830" cy="884473"/>
          </a:xfrm>
          <a:prstGeom prst="rect">
            <a:avLst/>
          </a:prstGeom>
        </p:spPr>
      </p:pic>
      <p:grpSp>
        <p:nvGrpSpPr>
          <p:cNvPr id="52" name="Gruppo 51">
            <a:extLst>
              <a:ext uri="{FF2B5EF4-FFF2-40B4-BE49-F238E27FC236}">
                <a16:creationId xmlns:a16="http://schemas.microsoft.com/office/drawing/2014/main" id="{000BD8E6-5AFB-497B-8A8E-C9A40D0858D8}"/>
              </a:ext>
            </a:extLst>
          </p:cNvPr>
          <p:cNvGrpSpPr/>
          <p:nvPr/>
        </p:nvGrpSpPr>
        <p:grpSpPr>
          <a:xfrm>
            <a:off x="247772" y="1512989"/>
            <a:ext cx="4446778" cy="1946648"/>
            <a:chOff x="785098" y="2399109"/>
            <a:chExt cx="6433066" cy="2697123"/>
          </a:xfrm>
        </p:grpSpPr>
        <p:sp>
          <p:nvSpPr>
            <p:cNvPr id="53" name="Shape 2">
              <a:extLst>
                <a:ext uri="{FF2B5EF4-FFF2-40B4-BE49-F238E27FC236}">
                  <a16:creationId xmlns:a16="http://schemas.microsoft.com/office/drawing/2014/main" id="{449E2E4F-7C43-48E7-A98B-75D66DC5103C}"/>
                </a:ext>
              </a:extLst>
            </p:cNvPr>
            <p:cNvSpPr/>
            <p:nvPr/>
          </p:nvSpPr>
          <p:spPr>
            <a:xfrm>
              <a:off x="785098" y="2399109"/>
              <a:ext cx="6433066" cy="2697123"/>
            </a:xfrm>
            <a:prstGeom prst="roundRect">
              <a:avLst>
                <a:gd name="adj" fmla="val 6550"/>
              </a:avLst>
            </a:prstGeom>
            <a:solidFill>
              <a:srgbClr val="FFFFFF"/>
            </a:solidFill>
            <a:ln w="22860">
              <a:solidFill>
                <a:srgbClr val="B4CCE3"/>
              </a:solidFill>
              <a:prstDash val="solid"/>
            </a:ln>
          </p:spPr>
        </p:sp>
        <p:sp>
          <p:nvSpPr>
            <p:cNvPr id="54" name="Shape 3">
              <a:extLst>
                <a:ext uri="{FF2B5EF4-FFF2-40B4-BE49-F238E27FC236}">
                  <a16:creationId xmlns:a16="http://schemas.microsoft.com/office/drawing/2014/main" id="{61769848-6BC8-4BA5-8DC0-301A76600878}"/>
                </a:ext>
              </a:extLst>
            </p:cNvPr>
            <p:cNvSpPr/>
            <p:nvPr/>
          </p:nvSpPr>
          <p:spPr>
            <a:xfrm>
              <a:off x="807958" y="2421969"/>
              <a:ext cx="6387346" cy="588764"/>
            </a:xfrm>
            <a:prstGeom prst="roundRect">
              <a:avLst>
                <a:gd name="adj" fmla="val 25347"/>
              </a:avLst>
            </a:prstGeom>
            <a:solidFill>
              <a:srgbClr val="CEE6FD"/>
            </a:solidFill>
            <a:ln/>
          </p:spPr>
        </p:sp>
        <p:sp>
          <p:nvSpPr>
            <p:cNvPr id="55" name="Text 4">
              <a:extLst>
                <a:ext uri="{FF2B5EF4-FFF2-40B4-BE49-F238E27FC236}">
                  <a16:creationId xmlns:a16="http://schemas.microsoft.com/office/drawing/2014/main" id="{A27180AE-F1BB-452D-983E-3E56BC16CF55}"/>
                </a:ext>
              </a:extLst>
            </p:cNvPr>
            <p:cNvSpPr/>
            <p:nvPr/>
          </p:nvSpPr>
          <p:spPr>
            <a:xfrm>
              <a:off x="1420968" y="2571408"/>
              <a:ext cx="3144679" cy="368022"/>
            </a:xfrm>
            <a:prstGeom prst="rect">
              <a:avLst/>
            </a:prstGeom>
            <a:noFill/>
            <a:ln/>
          </p:spPr>
          <p:txBody>
            <a:bodyPr wrap="none" lIns="0" tIns="0" rIns="0" bIns="0" rtlCol="0" anchor="t"/>
            <a:lstStyle/>
            <a:p>
              <a:pPr marL="0" indent="0" algn="l">
                <a:lnSpc>
                  <a:spcPts val="2300"/>
                </a:lnSpc>
                <a:buNone/>
              </a:pPr>
              <a:r>
                <a:rPr lang="en-US" sz="2300" dirty="0">
                  <a:solidFill>
                    <a:srgbClr val="1E3063"/>
                  </a:solidFill>
                  <a:latin typeface="Arial" panose="020B0604020202020204" pitchFamily="34" charset="0"/>
                  <a:ea typeface="Instrument Sans Semi Bold" pitchFamily="34" charset="-122"/>
                  <a:cs typeface="Arial" panose="020B0604020202020204" pitchFamily="34" charset="0"/>
                </a:rPr>
                <a:t>Framingham Risk Score</a:t>
              </a:r>
              <a:endParaRPr lang="en-US" sz="2300" dirty="0">
                <a:latin typeface="Arial" panose="020B0604020202020204" pitchFamily="34" charset="0"/>
                <a:cs typeface="Arial" panose="020B0604020202020204" pitchFamily="34" charset="0"/>
              </a:endParaRPr>
            </a:p>
          </p:txBody>
        </p:sp>
        <p:sp>
          <p:nvSpPr>
            <p:cNvPr id="56" name="Text 6">
              <a:extLst>
                <a:ext uri="{FF2B5EF4-FFF2-40B4-BE49-F238E27FC236}">
                  <a16:creationId xmlns:a16="http://schemas.microsoft.com/office/drawing/2014/main" id="{03078141-9963-4072-AFD9-13293E66500C}"/>
                </a:ext>
              </a:extLst>
            </p:cNvPr>
            <p:cNvSpPr/>
            <p:nvPr/>
          </p:nvSpPr>
          <p:spPr>
            <a:xfrm>
              <a:off x="1415304" y="3249185"/>
              <a:ext cx="4873629" cy="936904"/>
            </a:xfrm>
            <a:prstGeom prst="rect">
              <a:avLst/>
            </a:prstGeom>
            <a:noFill/>
            <a:ln/>
          </p:spPr>
          <p:txBody>
            <a:bodyPr wrap="square" lIns="0" tIns="0" rIns="0" bIns="0" rtlCol="0" anchor="t"/>
            <a:lstStyle/>
            <a:p>
              <a:pPr marL="0" indent="0">
                <a:lnSpc>
                  <a:spcPts val="245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Stima il rischio globale a 10 anni. Variabili: età, </a:t>
              </a:r>
              <a:r>
                <a:rPr lang="en-US" sz="1100" dirty="0" err="1">
                  <a:solidFill>
                    <a:srgbClr val="1E3063"/>
                  </a:solidFill>
                  <a:latin typeface="Arial" panose="020B0604020202020204" pitchFamily="34" charset="0"/>
                  <a:ea typeface="Instrument Sans Medium" pitchFamily="34" charset="-122"/>
                  <a:cs typeface="Arial" panose="020B0604020202020204" pitchFamily="34" charset="0"/>
                </a:rPr>
                <a:t>sesso</a:t>
              </a: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a:t>
              </a:r>
              <a:br>
                <a:rPr lang="en-US" sz="1100" dirty="0">
                  <a:solidFill>
                    <a:srgbClr val="1E3063"/>
                  </a:solidFill>
                  <a:latin typeface="Arial" panose="020B0604020202020204" pitchFamily="34" charset="0"/>
                  <a:ea typeface="Instrument Sans Medium" pitchFamily="34" charset="-122"/>
                  <a:cs typeface="Arial" panose="020B0604020202020204" pitchFamily="34" charset="0"/>
                </a:rPr>
              </a:b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 </a:t>
              </a:r>
              <a:r>
                <a:rPr lang="en-US" sz="1100" dirty="0" err="1">
                  <a:solidFill>
                    <a:srgbClr val="1E3063"/>
                  </a:solidFill>
                  <a:latin typeface="Arial" panose="020B0604020202020204" pitchFamily="34" charset="0"/>
                  <a:ea typeface="Instrument Sans Medium" pitchFamily="34" charset="-122"/>
                  <a:cs typeface="Arial" panose="020B0604020202020204" pitchFamily="34" charset="0"/>
                </a:rPr>
                <a:t>pressione</a:t>
              </a: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 </a:t>
              </a:r>
              <a:r>
                <a:rPr lang="en-US" sz="1100" dirty="0" err="1">
                  <a:solidFill>
                    <a:srgbClr val="1E3063"/>
                  </a:solidFill>
                  <a:latin typeface="Arial" panose="020B0604020202020204" pitchFamily="34" charset="0"/>
                  <a:ea typeface="Instrument Sans Medium" pitchFamily="34" charset="-122"/>
                  <a:cs typeface="Arial" panose="020B0604020202020204" pitchFamily="34" charset="0"/>
                </a:rPr>
                <a:t>sistolica</a:t>
              </a: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 , colesterolo totale e HDL, fumo, diabete. Modello storico ancorato ai fattori di rischio classici.</a:t>
              </a:r>
              <a:endParaRPr lang="en-US" sz="1100" dirty="0">
                <a:latin typeface="Arial" panose="020B0604020202020204" pitchFamily="34" charset="0"/>
                <a:cs typeface="Arial" panose="020B0604020202020204" pitchFamily="34" charset="0"/>
              </a:endParaRPr>
            </a:p>
          </p:txBody>
        </p:sp>
      </p:grpSp>
      <p:grpSp>
        <p:nvGrpSpPr>
          <p:cNvPr id="57" name="Gruppo 56">
            <a:extLst>
              <a:ext uri="{FF2B5EF4-FFF2-40B4-BE49-F238E27FC236}">
                <a16:creationId xmlns:a16="http://schemas.microsoft.com/office/drawing/2014/main" id="{E613090F-AD59-4FAC-BA17-F79DBD9D824F}"/>
              </a:ext>
            </a:extLst>
          </p:cNvPr>
          <p:cNvGrpSpPr/>
          <p:nvPr/>
        </p:nvGrpSpPr>
        <p:grpSpPr>
          <a:xfrm>
            <a:off x="7344627" y="1520043"/>
            <a:ext cx="4418428" cy="1932539"/>
            <a:chOff x="7430390" y="2389263"/>
            <a:chExt cx="6392052" cy="2697123"/>
          </a:xfrm>
        </p:grpSpPr>
        <p:sp>
          <p:nvSpPr>
            <p:cNvPr id="58" name="Shape 7">
              <a:extLst>
                <a:ext uri="{FF2B5EF4-FFF2-40B4-BE49-F238E27FC236}">
                  <a16:creationId xmlns:a16="http://schemas.microsoft.com/office/drawing/2014/main" id="{5EB691DA-5275-4BF9-A6B6-F1A526A2340A}"/>
                </a:ext>
              </a:extLst>
            </p:cNvPr>
            <p:cNvSpPr/>
            <p:nvPr/>
          </p:nvSpPr>
          <p:spPr>
            <a:xfrm>
              <a:off x="7430390" y="2389263"/>
              <a:ext cx="6387347" cy="2697123"/>
            </a:xfrm>
            <a:prstGeom prst="roundRect">
              <a:avLst>
                <a:gd name="adj" fmla="val 6550"/>
              </a:avLst>
            </a:prstGeom>
            <a:solidFill>
              <a:srgbClr val="FFFFFF"/>
            </a:solidFill>
            <a:ln w="22860">
              <a:solidFill>
                <a:srgbClr val="B4CCE3"/>
              </a:solidFill>
              <a:prstDash val="solid"/>
            </a:ln>
          </p:spPr>
        </p:sp>
        <p:sp>
          <p:nvSpPr>
            <p:cNvPr id="59" name="Shape 8">
              <a:extLst>
                <a:ext uri="{FF2B5EF4-FFF2-40B4-BE49-F238E27FC236}">
                  <a16:creationId xmlns:a16="http://schemas.microsoft.com/office/drawing/2014/main" id="{37EBA080-55D1-448A-AFEB-8CAE93CC89E9}"/>
                </a:ext>
              </a:extLst>
            </p:cNvPr>
            <p:cNvSpPr/>
            <p:nvPr/>
          </p:nvSpPr>
          <p:spPr>
            <a:xfrm>
              <a:off x="7435096" y="2421969"/>
              <a:ext cx="6387346" cy="588764"/>
            </a:xfrm>
            <a:prstGeom prst="roundRect">
              <a:avLst>
                <a:gd name="adj" fmla="val 25347"/>
              </a:avLst>
            </a:prstGeom>
            <a:solidFill>
              <a:srgbClr val="CEE6FD"/>
            </a:solidFill>
            <a:ln/>
          </p:spPr>
        </p:sp>
        <p:sp>
          <p:nvSpPr>
            <p:cNvPr id="60" name="Text 9">
              <a:extLst>
                <a:ext uri="{FF2B5EF4-FFF2-40B4-BE49-F238E27FC236}">
                  <a16:creationId xmlns:a16="http://schemas.microsoft.com/office/drawing/2014/main" id="{74EC1C86-3178-4DBF-8AF3-A171BACF2739}"/>
                </a:ext>
              </a:extLst>
            </p:cNvPr>
            <p:cNvSpPr/>
            <p:nvPr/>
          </p:nvSpPr>
          <p:spPr>
            <a:xfrm>
              <a:off x="9362902" y="2515081"/>
              <a:ext cx="1838227" cy="368022"/>
            </a:xfrm>
            <a:prstGeom prst="rect">
              <a:avLst/>
            </a:prstGeom>
            <a:noFill/>
            <a:ln/>
          </p:spPr>
          <p:txBody>
            <a:bodyPr wrap="none" lIns="0" tIns="0" rIns="0" bIns="0" rtlCol="0" anchor="t"/>
            <a:lstStyle/>
            <a:p>
              <a:pPr marL="0" indent="0" algn="l">
                <a:lnSpc>
                  <a:spcPts val="2300"/>
                </a:lnSpc>
                <a:buNone/>
              </a:pPr>
              <a:r>
                <a:rPr lang="en-US" sz="2300" dirty="0">
                  <a:solidFill>
                    <a:srgbClr val="1E3063"/>
                  </a:solidFill>
                  <a:latin typeface="Arial" panose="020B0604020202020204" pitchFamily="34" charset="0"/>
                  <a:ea typeface="Instrument Sans Semi Bold" pitchFamily="34" charset="-122"/>
                  <a:cs typeface="Arial" panose="020B0604020202020204" pitchFamily="34" charset="0"/>
                </a:rPr>
                <a:t>Score 2 (ESC)</a:t>
              </a:r>
              <a:endParaRPr lang="en-US" sz="2300" dirty="0">
                <a:latin typeface="Arial" panose="020B0604020202020204" pitchFamily="34" charset="0"/>
                <a:cs typeface="Arial" panose="020B0604020202020204" pitchFamily="34" charset="0"/>
              </a:endParaRPr>
            </a:p>
          </p:txBody>
        </p:sp>
        <p:sp>
          <p:nvSpPr>
            <p:cNvPr id="61" name="Text 11">
              <a:extLst>
                <a:ext uri="{FF2B5EF4-FFF2-40B4-BE49-F238E27FC236}">
                  <a16:creationId xmlns:a16="http://schemas.microsoft.com/office/drawing/2014/main" id="{6D76D6BC-266C-46B4-A662-868B4E1B7339}"/>
                </a:ext>
              </a:extLst>
            </p:cNvPr>
            <p:cNvSpPr/>
            <p:nvPr/>
          </p:nvSpPr>
          <p:spPr>
            <a:xfrm>
              <a:off x="7725633" y="3144892"/>
              <a:ext cx="5475950" cy="1249204"/>
            </a:xfrm>
            <a:prstGeom prst="rect">
              <a:avLst/>
            </a:prstGeom>
            <a:noFill/>
            <a:ln/>
          </p:spPr>
          <p:txBody>
            <a:bodyPr wrap="square" lIns="0" tIns="0" rIns="0" bIns="0" rtlCol="0" anchor="t"/>
            <a:lstStyle/>
            <a:p>
              <a:pPr marL="0" indent="0" algn="l">
                <a:lnSpc>
                  <a:spcPts val="245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Raccomandato dalla European Society of Cardiology per la </a:t>
              </a:r>
              <a:r>
                <a:rPr lang="en-US" sz="1100" dirty="0" err="1">
                  <a:solidFill>
                    <a:srgbClr val="1E3063"/>
                  </a:solidFill>
                  <a:latin typeface="Arial" panose="020B0604020202020204" pitchFamily="34" charset="0"/>
                  <a:ea typeface="Instrument Sans Medium" pitchFamily="34" charset="-122"/>
                  <a:cs typeface="Arial" panose="020B0604020202020204" pitchFamily="34" charset="0"/>
                </a:rPr>
                <a:t>popolazione</a:t>
              </a: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 europea. Include ricalibrazione </a:t>
              </a:r>
              <a:r>
                <a:rPr lang="en-US" sz="1100" dirty="0" err="1">
                  <a:solidFill>
                    <a:srgbClr val="1E3063"/>
                  </a:solidFill>
                  <a:latin typeface="Arial" panose="020B0604020202020204" pitchFamily="34" charset="0"/>
                  <a:ea typeface="Instrument Sans Medium" pitchFamily="34" charset="-122"/>
                  <a:cs typeface="Arial" panose="020B0604020202020204" pitchFamily="34" charset="0"/>
                </a:rPr>
                <a:t>geografica</a:t>
              </a: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 per</a:t>
              </a:r>
              <a:br>
                <a:rPr lang="en-US" sz="1100" dirty="0">
                  <a:solidFill>
                    <a:srgbClr val="1E3063"/>
                  </a:solidFill>
                  <a:latin typeface="Arial" panose="020B0604020202020204" pitchFamily="34" charset="0"/>
                  <a:ea typeface="Instrument Sans Medium" pitchFamily="34" charset="-122"/>
                  <a:cs typeface="Arial" panose="020B0604020202020204" pitchFamily="34" charset="0"/>
                </a:rPr>
              </a:b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 regione di rischio. Variabili analoghe a Framingham con aggiustamento epidemiologico.</a:t>
              </a:r>
              <a:endParaRPr lang="en-US" sz="1100" dirty="0">
                <a:latin typeface="Arial" panose="020B0604020202020204" pitchFamily="34" charset="0"/>
                <a:cs typeface="Arial" panose="020B0604020202020204" pitchFamily="34" charset="0"/>
              </a:endParaRPr>
            </a:p>
          </p:txBody>
        </p:sp>
      </p:grpSp>
      <p:grpSp>
        <p:nvGrpSpPr>
          <p:cNvPr id="62" name="Gruppo 61">
            <a:extLst>
              <a:ext uri="{FF2B5EF4-FFF2-40B4-BE49-F238E27FC236}">
                <a16:creationId xmlns:a16="http://schemas.microsoft.com/office/drawing/2014/main" id="{9BC42356-63D0-4C95-91F1-BB3C8C4437CC}"/>
              </a:ext>
            </a:extLst>
          </p:cNvPr>
          <p:cNvGrpSpPr/>
          <p:nvPr/>
        </p:nvGrpSpPr>
        <p:grpSpPr>
          <a:xfrm>
            <a:off x="247772" y="3677998"/>
            <a:ext cx="4392319" cy="1900389"/>
            <a:chOff x="785098" y="5290304"/>
            <a:chExt cx="6433066" cy="2384822"/>
          </a:xfrm>
        </p:grpSpPr>
        <p:sp>
          <p:nvSpPr>
            <p:cNvPr id="63" name="Shape 12">
              <a:extLst>
                <a:ext uri="{FF2B5EF4-FFF2-40B4-BE49-F238E27FC236}">
                  <a16:creationId xmlns:a16="http://schemas.microsoft.com/office/drawing/2014/main" id="{BA40EBB4-BC6A-4357-A0A8-FE27DEF79E66}"/>
                </a:ext>
              </a:extLst>
            </p:cNvPr>
            <p:cNvSpPr/>
            <p:nvPr/>
          </p:nvSpPr>
          <p:spPr>
            <a:xfrm>
              <a:off x="785098" y="5290304"/>
              <a:ext cx="6433066" cy="2384822"/>
            </a:xfrm>
            <a:prstGeom prst="roundRect">
              <a:avLst>
                <a:gd name="adj" fmla="val 7408"/>
              </a:avLst>
            </a:prstGeom>
            <a:solidFill>
              <a:srgbClr val="FFFFFF"/>
            </a:solidFill>
            <a:ln w="22860">
              <a:solidFill>
                <a:srgbClr val="B4CCE3"/>
              </a:solidFill>
              <a:prstDash val="solid"/>
            </a:ln>
          </p:spPr>
        </p:sp>
        <p:sp>
          <p:nvSpPr>
            <p:cNvPr id="64" name="Shape 13">
              <a:extLst>
                <a:ext uri="{FF2B5EF4-FFF2-40B4-BE49-F238E27FC236}">
                  <a16:creationId xmlns:a16="http://schemas.microsoft.com/office/drawing/2014/main" id="{209DEF49-53CB-4627-B8FB-DB79A9D9BB2F}"/>
                </a:ext>
              </a:extLst>
            </p:cNvPr>
            <p:cNvSpPr/>
            <p:nvPr/>
          </p:nvSpPr>
          <p:spPr>
            <a:xfrm>
              <a:off x="807958" y="5313164"/>
              <a:ext cx="6387346" cy="588764"/>
            </a:xfrm>
            <a:prstGeom prst="roundRect">
              <a:avLst>
                <a:gd name="adj" fmla="val 25347"/>
              </a:avLst>
            </a:prstGeom>
            <a:solidFill>
              <a:srgbClr val="CEE6FD"/>
            </a:solidFill>
            <a:ln/>
          </p:spPr>
        </p:sp>
        <p:sp>
          <p:nvSpPr>
            <p:cNvPr id="65" name="Text 14">
              <a:extLst>
                <a:ext uri="{FF2B5EF4-FFF2-40B4-BE49-F238E27FC236}">
                  <a16:creationId xmlns:a16="http://schemas.microsoft.com/office/drawing/2014/main" id="{3812AA5C-3D0D-4D1E-9921-60CF350D825F}"/>
                </a:ext>
              </a:extLst>
            </p:cNvPr>
            <p:cNvSpPr/>
            <p:nvPr/>
          </p:nvSpPr>
          <p:spPr>
            <a:xfrm>
              <a:off x="2298041" y="5435084"/>
              <a:ext cx="2480401" cy="368022"/>
            </a:xfrm>
            <a:prstGeom prst="rect">
              <a:avLst/>
            </a:prstGeom>
            <a:noFill/>
            <a:ln/>
          </p:spPr>
          <p:txBody>
            <a:bodyPr wrap="none" lIns="0" tIns="0" rIns="0" bIns="0" rtlCol="0" anchor="t"/>
            <a:lstStyle/>
            <a:p>
              <a:pPr marL="0" indent="0" algn="l">
                <a:lnSpc>
                  <a:spcPts val="2300"/>
                </a:lnSpc>
                <a:buNone/>
              </a:pPr>
              <a:r>
                <a:rPr lang="en-US" sz="2300" dirty="0">
                  <a:solidFill>
                    <a:srgbClr val="1E3063"/>
                  </a:solidFill>
                  <a:latin typeface="Arial" panose="020B0604020202020204" pitchFamily="34" charset="0"/>
                  <a:ea typeface="Instrument Sans Semi Bold" pitchFamily="34" charset="-122"/>
                  <a:cs typeface="Arial" panose="020B0604020202020204" pitchFamily="34" charset="0"/>
                </a:rPr>
                <a:t>PREVENT (AHA)</a:t>
              </a:r>
              <a:endParaRPr lang="en-US" sz="2300" dirty="0">
                <a:latin typeface="Arial" panose="020B0604020202020204" pitchFamily="34" charset="0"/>
                <a:cs typeface="Arial" panose="020B0604020202020204" pitchFamily="34" charset="0"/>
              </a:endParaRPr>
            </a:p>
          </p:txBody>
        </p:sp>
        <p:sp>
          <p:nvSpPr>
            <p:cNvPr id="66" name="Text 16">
              <a:extLst>
                <a:ext uri="{FF2B5EF4-FFF2-40B4-BE49-F238E27FC236}">
                  <a16:creationId xmlns:a16="http://schemas.microsoft.com/office/drawing/2014/main" id="{8A55C46A-3C8E-4002-9AD4-041185748643}"/>
                </a:ext>
              </a:extLst>
            </p:cNvPr>
            <p:cNvSpPr/>
            <p:nvPr/>
          </p:nvSpPr>
          <p:spPr>
            <a:xfrm>
              <a:off x="1259688" y="6124373"/>
              <a:ext cx="5612527" cy="936903"/>
            </a:xfrm>
            <a:prstGeom prst="rect">
              <a:avLst/>
            </a:prstGeom>
            <a:noFill/>
            <a:ln/>
          </p:spPr>
          <p:txBody>
            <a:bodyPr wrap="square" lIns="0" tIns="0" rIns="0" bIns="0" rtlCol="0" anchor="t"/>
            <a:lstStyle/>
            <a:p>
              <a:pPr marL="0" indent="0" algn="l">
                <a:lnSpc>
                  <a:spcPts val="245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Approccio integrato cardiovascolare–renale–metabolico. Oltre ai fattori classici, include l'eGFR. Stima rischi specifici (ASCVD, scompenso cardiaco, ictus) a 10 e 30 anni.</a:t>
              </a:r>
              <a:endParaRPr lang="en-US" sz="1100" dirty="0">
                <a:latin typeface="Arial" panose="020B0604020202020204" pitchFamily="34" charset="0"/>
                <a:cs typeface="Arial" panose="020B0604020202020204" pitchFamily="34" charset="0"/>
              </a:endParaRPr>
            </a:p>
          </p:txBody>
        </p:sp>
      </p:grpSp>
      <p:grpSp>
        <p:nvGrpSpPr>
          <p:cNvPr id="67" name="Gruppo 66">
            <a:extLst>
              <a:ext uri="{FF2B5EF4-FFF2-40B4-BE49-F238E27FC236}">
                <a16:creationId xmlns:a16="http://schemas.microsoft.com/office/drawing/2014/main" id="{3EC19B0B-32C0-4708-8D50-5D5049CAB8FB}"/>
              </a:ext>
            </a:extLst>
          </p:cNvPr>
          <p:cNvGrpSpPr/>
          <p:nvPr/>
        </p:nvGrpSpPr>
        <p:grpSpPr>
          <a:xfrm>
            <a:off x="7312749" y="3677997"/>
            <a:ext cx="4485436" cy="1900390"/>
            <a:chOff x="7412236" y="5290304"/>
            <a:chExt cx="6433066" cy="2384822"/>
          </a:xfrm>
        </p:grpSpPr>
        <p:sp>
          <p:nvSpPr>
            <p:cNvPr id="68" name="Shape 17">
              <a:extLst>
                <a:ext uri="{FF2B5EF4-FFF2-40B4-BE49-F238E27FC236}">
                  <a16:creationId xmlns:a16="http://schemas.microsoft.com/office/drawing/2014/main" id="{6F54C602-B802-445D-A37E-489D7399DA72}"/>
                </a:ext>
              </a:extLst>
            </p:cNvPr>
            <p:cNvSpPr/>
            <p:nvPr/>
          </p:nvSpPr>
          <p:spPr>
            <a:xfrm>
              <a:off x="7412236" y="5290304"/>
              <a:ext cx="6433066" cy="2384822"/>
            </a:xfrm>
            <a:prstGeom prst="roundRect">
              <a:avLst>
                <a:gd name="adj" fmla="val 7408"/>
              </a:avLst>
            </a:prstGeom>
            <a:solidFill>
              <a:srgbClr val="FFFFFF"/>
            </a:solidFill>
            <a:ln w="22860">
              <a:solidFill>
                <a:srgbClr val="B4CCE3"/>
              </a:solidFill>
              <a:prstDash val="solid"/>
            </a:ln>
          </p:spPr>
        </p:sp>
        <p:sp>
          <p:nvSpPr>
            <p:cNvPr id="69" name="Shape 18">
              <a:extLst>
                <a:ext uri="{FF2B5EF4-FFF2-40B4-BE49-F238E27FC236}">
                  <a16:creationId xmlns:a16="http://schemas.microsoft.com/office/drawing/2014/main" id="{096A6123-D2B3-4BA2-B94A-0850944BBDB9}"/>
                </a:ext>
              </a:extLst>
            </p:cNvPr>
            <p:cNvSpPr/>
            <p:nvPr/>
          </p:nvSpPr>
          <p:spPr>
            <a:xfrm>
              <a:off x="7457956" y="5313164"/>
              <a:ext cx="6387346" cy="588764"/>
            </a:xfrm>
            <a:prstGeom prst="roundRect">
              <a:avLst>
                <a:gd name="adj" fmla="val 25347"/>
              </a:avLst>
            </a:prstGeom>
            <a:solidFill>
              <a:srgbClr val="CEE6FD"/>
            </a:solidFill>
            <a:ln/>
          </p:spPr>
        </p:sp>
        <p:sp>
          <p:nvSpPr>
            <p:cNvPr id="70" name="Text 21">
              <a:extLst>
                <a:ext uri="{FF2B5EF4-FFF2-40B4-BE49-F238E27FC236}">
                  <a16:creationId xmlns:a16="http://schemas.microsoft.com/office/drawing/2014/main" id="{4DA22FB1-F51B-4311-A7D2-E3F447083995}"/>
                </a:ext>
              </a:extLst>
            </p:cNvPr>
            <p:cNvSpPr/>
            <p:nvPr/>
          </p:nvSpPr>
          <p:spPr>
            <a:xfrm>
              <a:off x="7802284" y="6090714"/>
              <a:ext cx="5225279" cy="1265364"/>
            </a:xfrm>
            <a:prstGeom prst="rect">
              <a:avLst/>
            </a:prstGeom>
            <a:noFill/>
            <a:ln/>
          </p:spPr>
          <p:txBody>
            <a:bodyPr wrap="square" lIns="0" tIns="0" rIns="0" bIns="0" rtlCol="0" anchor="t"/>
            <a:lstStyle/>
            <a:p>
              <a:pPr marL="0" indent="0">
                <a:lnSpc>
                  <a:spcPts val="2450"/>
                </a:lnSpc>
                <a:buNone/>
              </a:pPr>
              <a:r>
                <a:rPr lang="en-US" sz="1100" dirty="0">
                  <a:solidFill>
                    <a:srgbClr val="1E3063"/>
                  </a:solidFill>
                  <a:latin typeface="Arial" panose="020B0604020202020204" pitchFamily="34" charset="0"/>
                  <a:ea typeface="Instrument Sans Medium" pitchFamily="34" charset="-122"/>
                  <a:cs typeface="Arial" panose="020B0604020202020204" pitchFamily="34" charset="0"/>
                </a:rPr>
                <a:t>Sviluppato su coorti ARIC e MESA per soggetti con BMI ≥30. Include variabili sesso-specifiche: waist-to-hip ratio, ankle-brachial index, glicemia e familiarità per ASCVD</a:t>
              </a:r>
              <a:r>
                <a:rPr lang="en-US" sz="1500" dirty="0">
                  <a:solidFill>
                    <a:srgbClr val="1E3063"/>
                  </a:solidFill>
                  <a:latin typeface="Arial" panose="020B0604020202020204" pitchFamily="34" charset="0"/>
                  <a:ea typeface="Instrument Sans Medium" pitchFamily="34" charset="-122"/>
                  <a:cs typeface="Arial" panose="020B0604020202020204" pitchFamily="34" charset="0"/>
                </a:rPr>
                <a:t>.</a:t>
              </a:r>
              <a:endParaRPr lang="en-US" sz="1500" dirty="0">
                <a:latin typeface="Arial" panose="020B0604020202020204" pitchFamily="34" charset="0"/>
                <a:cs typeface="Arial" panose="020B0604020202020204" pitchFamily="34" charset="0"/>
              </a:endParaRPr>
            </a:p>
          </p:txBody>
        </p:sp>
        <p:sp>
          <p:nvSpPr>
            <p:cNvPr id="71" name="Text 19">
              <a:extLst>
                <a:ext uri="{FF2B5EF4-FFF2-40B4-BE49-F238E27FC236}">
                  <a16:creationId xmlns:a16="http://schemas.microsoft.com/office/drawing/2014/main" id="{4A63DECD-14DB-49A8-B920-ACF9F2CFFC58}"/>
                </a:ext>
              </a:extLst>
            </p:cNvPr>
            <p:cNvSpPr/>
            <p:nvPr/>
          </p:nvSpPr>
          <p:spPr>
            <a:xfrm>
              <a:off x="9281062" y="5435366"/>
              <a:ext cx="2620652" cy="368022"/>
            </a:xfrm>
            <a:prstGeom prst="rect">
              <a:avLst/>
            </a:prstGeom>
            <a:noFill/>
            <a:ln/>
          </p:spPr>
          <p:txBody>
            <a:bodyPr wrap="none" lIns="0" tIns="0" rIns="0" bIns="0" rtlCol="0" anchor="t"/>
            <a:lstStyle/>
            <a:p>
              <a:pPr marL="0" indent="0" algn="l">
                <a:lnSpc>
                  <a:spcPts val="2300"/>
                </a:lnSpc>
                <a:buNone/>
              </a:pPr>
              <a:r>
                <a:rPr lang="en-US" sz="2300" dirty="0">
                  <a:solidFill>
                    <a:srgbClr val="1E3063"/>
                  </a:solidFill>
                  <a:latin typeface="Arial" panose="020B0604020202020204" pitchFamily="34" charset="0"/>
                  <a:ea typeface="Instrument Sans Semi Bold" pitchFamily="34" charset="-122"/>
                  <a:cs typeface="Arial" panose="020B0604020202020204" pitchFamily="34" charset="0"/>
                </a:rPr>
                <a:t>AROSE score</a:t>
              </a:r>
              <a:endParaRPr lang="en-US" sz="2300" dirty="0">
                <a:latin typeface="Arial" panose="020B0604020202020204" pitchFamily="34" charset="0"/>
                <a:cs typeface="Arial" panose="020B0604020202020204" pitchFamily="34" charset="0"/>
              </a:endParaRPr>
            </a:p>
          </p:txBody>
        </p:sp>
      </p:grpSp>
      <p:pic>
        <p:nvPicPr>
          <p:cNvPr id="27" name="Immagine 26">
            <a:extLst>
              <a:ext uri="{FF2B5EF4-FFF2-40B4-BE49-F238E27FC236}">
                <a16:creationId xmlns:a16="http://schemas.microsoft.com/office/drawing/2014/main" id="{E87E760D-8B9D-4FDD-8C0C-D549D06DE4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a:extLst>
              <a:ext uri="{FF2B5EF4-FFF2-40B4-BE49-F238E27FC236}">
                <a16:creationId xmlns:a16="http://schemas.microsoft.com/office/drawing/2014/main" id="{E76DFA81-CB21-43B9-A5A7-F7D017356CB4}"/>
              </a:ext>
            </a:extLst>
          </p:cNvPr>
          <p:cNvSpPr/>
          <p:nvPr/>
        </p:nvSpPr>
        <p:spPr>
          <a:xfrm>
            <a:off x="2768027" y="227217"/>
            <a:ext cx="6297018" cy="1033463"/>
          </a:xfrm>
          <a:prstGeom prst="rect">
            <a:avLst/>
          </a:prstGeom>
          <a:noFill/>
          <a:ln/>
        </p:spPr>
        <p:txBody>
          <a:bodyPr wrap="square" lIns="0" tIns="0" rIns="0" bIns="0" rtlCol="0" anchor="t"/>
          <a:lstStyle/>
          <a:p>
            <a:pPr>
              <a:lnSpc>
                <a:spcPts val="4042"/>
              </a:lnSpc>
            </a:pPr>
            <a:r>
              <a:rPr lang="en-US" sz="3250" dirty="0">
                <a:solidFill>
                  <a:srgbClr val="091C53"/>
                </a:solidFill>
                <a:latin typeface="Instrument Sans Semi Bold" pitchFamily="34" charset="0"/>
                <a:ea typeface="Instrument Sans Semi Bold" pitchFamily="34" charset="-122"/>
              </a:rPr>
              <a:t>La </a:t>
            </a:r>
            <a:r>
              <a:rPr lang="en-US" sz="3250" dirty="0" err="1">
                <a:solidFill>
                  <a:srgbClr val="091C53"/>
                </a:solidFill>
                <a:latin typeface="Instrument Sans Semi Bold" pitchFamily="34" charset="0"/>
                <a:ea typeface="Instrument Sans Semi Bold" pitchFamily="34" charset="-122"/>
              </a:rPr>
              <a:t>Chirurgia</a:t>
            </a:r>
            <a:r>
              <a:rPr lang="en-US" sz="3250" dirty="0">
                <a:solidFill>
                  <a:srgbClr val="091C53"/>
                </a:solidFill>
                <a:latin typeface="Instrument Sans Semi Bold" pitchFamily="34" charset="0"/>
                <a:ea typeface="Instrument Sans Semi Bold" pitchFamily="34" charset="-122"/>
              </a:rPr>
              <a:t> </a:t>
            </a:r>
            <a:r>
              <a:rPr lang="en-US" sz="3250" dirty="0" err="1">
                <a:solidFill>
                  <a:srgbClr val="091C53"/>
                </a:solidFill>
                <a:latin typeface="Instrument Sans Semi Bold" pitchFamily="34" charset="0"/>
                <a:ea typeface="Instrument Sans Semi Bold" pitchFamily="34" charset="-122"/>
              </a:rPr>
              <a:t>Bariatrica</a:t>
            </a:r>
            <a:r>
              <a:rPr lang="en-US" sz="3250" dirty="0">
                <a:solidFill>
                  <a:srgbClr val="091C53"/>
                </a:solidFill>
                <a:latin typeface="Instrument Sans Semi Bold" pitchFamily="34" charset="0"/>
                <a:ea typeface="Instrument Sans Semi Bold" pitchFamily="34" charset="-122"/>
              </a:rPr>
              <a:t> e </a:t>
            </a:r>
            <a:r>
              <a:rPr lang="en-US" sz="3250" dirty="0" err="1">
                <a:solidFill>
                  <a:srgbClr val="091C53"/>
                </a:solidFill>
                <a:latin typeface="Instrument Sans Semi Bold" pitchFamily="34" charset="0"/>
                <a:ea typeface="Instrument Sans Semi Bold" pitchFamily="34" charset="-122"/>
              </a:rPr>
              <a:t>Metabolica</a:t>
            </a:r>
            <a:r>
              <a:rPr lang="en-US" sz="3250" dirty="0">
                <a:solidFill>
                  <a:srgbClr val="091C53"/>
                </a:solidFill>
                <a:latin typeface="Instrument Sans Semi Bold" pitchFamily="34" charset="0"/>
                <a:ea typeface="Instrument Sans Semi Bold" pitchFamily="34" charset="-122"/>
              </a:rPr>
              <a:t> </a:t>
            </a:r>
            <a:endParaRPr lang="en-US" sz="3250" dirty="0"/>
          </a:p>
        </p:txBody>
      </p:sp>
      <p:pic>
        <p:nvPicPr>
          <p:cNvPr id="6" name="Immagine 5">
            <a:extLst>
              <a:ext uri="{FF2B5EF4-FFF2-40B4-BE49-F238E27FC236}">
                <a16:creationId xmlns:a16="http://schemas.microsoft.com/office/drawing/2014/main" id="{756DFE8E-4C80-4FB3-99EA-A21A9BD106A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66265" y="1219919"/>
            <a:ext cx="2803525" cy="3060700"/>
          </a:xfrm>
          <a:prstGeom prst="rect">
            <a:avLst/>
          </a:prstGeom>
          <a:noFill/>
          <a:ln>
            <a:noFill/>
          </a:ln>
          <a:effectLst>
            <a:softEdge rad="406400"/>
          </a:effectLst>
        </p:spPr>
      </p:pic>
      <p:pic>
        <p:nvPicPr>
          <p:cNvPr id="8" name="Immagine 7">
            <a:extLst>
              <a:ext uri="{FF2B5EF4-FFF2-40B4-BE49-F238E27FC236}">
                <a16:creationId xmlns:a16="http://schemas.microsoft.com/office/drawing/2014/main" id="{1DF938CF-5306-4BA8-BC6B-2FAD4BA286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22279" y="1311630"/>
            <a:ext cx="2903456" cy="3060700"/>
          </a:xfrm>
          <a:prstGeom prst="rect">
            <a:avLst/>
          </a:prstGeom>
          <a:noFill/>
          <a:ln>
            <a:noFill/>
          </a:ln>
          <a:effectLst>
            <a:softEdge rad="381000"/>
          </a:effectLst>
        </p:spPr>
      </p:pic>
      <p:pic>
        <p:nvPicPr>
          <p:cNvPr id="9" name="Immagine 8">
            <a:extLst>
              <a:ext uri="{FF2B5EF4-FFF2-40B4-BE49-F238E27FC236}">
                <a16:creationId xmlns:a16="http://schemas.microsoft.com/office/drawing/2014/main" id="{55CA2E21-CCD6-4C9C-9A2A-F6A1B70B6F78}"/>
              </a:ext>
            </a:extLst>
          </p:cNvPr>
          <p:cNvPicPr>
            <a:picLocks noChangeAspect="1"/>
          </p:cNvPicPr>
          <p:nvPr/>
        </p:nvPicPr>
        <p:blipFill>
          <a:blip r:embed="rId5"/>
          <a:stretch>
            <a:fillRect/>
          </a:stretch>
        </p:blipFill>
        <p:spPr>
          <a:xfrm>
            <a:off x="10228170" y="5973527"/>
            <a:ext cx="1963830" cy="884473"/>
          </a:xfrm>
          <a:prstGeom prst="rect">
            <a:avLst/>
          </a:prstGeom>
        </p:spPr>
      </p:pic>
      <p:pic>
        <p:nvPicPr>
          <p:cNvPr id="11" name="Immagine 10">
            <a:extLst>
              <a:ext uri="{FF2B5EF4-FFF2-40B4-BE49-F238E27FC236}">
                <a16:creationId xmlns:a16="http://schemas.microsoft.com/office/drawing/2014/main" id="{15ABFA85-B771-47C9-BB66-3A3FE5AC1A58}"/>
              </a:ext>
            </a:extLst>
          </p:cNvPr>
          <p:cNvPicPr>
            <a:picLocks noChangeAspect="1"/>
          </p:cNvPicPr>
          <p:nvPr/>
        </p:nvPicPr>
        <p:blipFill>
          <a:blip r:embed="rId6"/>
          <a:stretch>
            <a:fillRect/>
          </a:stretch>
        </p:blipFill>
        <p:spPr>
          <a:xfrm>
            <a:off x="4738878" y="1219919"/>
            <a:ext cx="2284091" cy="3092744"/>
          </a:xfrm>
          <a:prstGeom prst="rect">
            <a:avLst/>
          </a:prstGeom>
        </p:spPr>
      </p:pic>
      <p:sp>
        <p:nvSpPr>
          <p:cNvPr id="14" name="Text 1">
            <a:extLst>
              <a:ext uri="{FF2B5EF4-FFF2-40B4-BE49-F238E27FC236}">
                <a16:creationId xmlns:a16="http://schemas.microsoft.com/office/drawing/2014/main" id="{A000DECB-7EAC-479D-B82F-04159F1CA4C4}"/>
              </a:ext>
            </a:extLst>
          </p:cNvPr>
          <p:cNvSpPr/>
          <p:nvPr/>
        </p:nvSpPr>
        <p:spPr>
          <a:xfrm>
            <a:off x="1609119" y="4353591"/>
            <a:ext cx="2717781" cy="576626"/>
          </a:xfrm>
          <a:prstGeom prst="rect">
            <a:avLst/>
          </a:prstGeom>
          <a:noFill/>
          <a:ln/>
        </p:spPr>
        <p:txBody>
          <a:bodyPr wrap="none" lIns="0" tIns="0" rIns="0" bIns="0" rtlCol="0" anchor="t"/>
          <a:lstStyle/>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Sleeve Gastrectomy</a:t>
            </a:r>
            <a:endParaRPr lang="en-US" sz="1400" dirty="0">
              <a:solidFill>
                <a:schemeClr val="accent1">
                  <a:lumMod val="50000"/>
                </a:schemeClr>
              </a:solidFill>
              <a:latin typeface="Arial" panose="020B0604020202020204" pitchFamily="34" charset="0"/>
              <a:cs typeface="Arial" panose="020B0604020202020204" pitchFamily="34" charset="0"/>
            </a:endParaRPr>
          </a:p>
        </p:txBody>
      </p:sp>
      <p:sp>
        <p:nvSpPr>
          <p:cNvPr id="15" name="Text 1">
            <a:extLst>
              <a:ext uri="{FF2B5EF4-FFF2-40B4-BE49-F238E27FC236}">
                <a16:creationId xmlns:a16="http://schemas.microsoft.com/office/drawing/2014/main" id="{E67C4E67-3121-41B7-A5B4-F8ACBBF493FD}"/>
              </a:ext>
            </a:extLst>
          </p:cNvPr>
          <p:cNvSpPr/>
          <p:nvPr/>
        </p:nvSpPr>
        <p:spPr>
          <a:xfrm>
            <a:off x="4996540" y="4361427"/>
            <a:ext cx="2717781" cy="576626"/>
          </a:xfrm>
          <a:prstGeom prst="rect">
            <a:avLst/>
          </a:prstGeom>
          <a:noFill/>
          <a:ln/>
        </p:spPr>
        <p:txBody>
          <a:bodyPr wrap="none" lIns="0" tIns="0" rIns="0" bIns="0" rtlCol="0" anchor="t"/>
          <a:lstStyle/>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Roux </a:t>
            </a:r>
            <a:r>
              <a:rPr lang="en-US" sz="1200" dirty="0" err="1">
                <a:solidFill>
                  <a:schemeClr val="accent1">
                    <a:lumMod val="50000"/>
                  </a:schemeClr>
                </a:solidFill>
                <a:latin typeface="Arial" panose="020B0604020202020204" pitchFamily="34" charset="0"/>
                <a:cs typeface="Arial" panose="020B0604020202020204" pitchFamily="34" charset="0"/>
              </a:rPr>
              <a:t>en</a:t>
            </a:r>
            <a:r>
              <a:rPr lang="en-US" sz="1200" dirty="0">
                <a:solidFill>
                  <a:schemeClr val="accent1">
                    <a:lumMod val="50000"/>
                  </a:schemeClr>
                </a:solidFill>
                <a:latin typeface="Arial" panose="020B0604020202020204" pitchFamily="34" charset="0"/>
                <a:cs typeface="Arial" panose="020B0604020202020204" pitchFamily="34" charset="0"/>
              </a:rPr>
              <a:t> Y Gastric </a:t>
            </a:r>
          </a:p>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Bypass (RYGB)</a:t>
            </a:r>
            <a:endParaRPr lang="en-US" sz="1400" dirty="0">
              <a:solidFill>
                <a:schemeClr val="accent1">
                  <a:lumMod val="50000"/>
                </a:schemeClr>
              </a:solidFill>
              <a:latin typeface="Arial" panose="020B0604020202020204" pitchFamily="34" charset="0"/>
              <a:cs typeface="Arial" panose="020B0604020202020204" pitchFamily="34" charset="0"/>
            </a:endParaRPr>
          </a:p>
        </p:txBody>
      </p:sp>
      <p:sp>
        <p:nvSpPr>
          <p:cNvPr id="16" name="Text 1">
            <a:extLst>
              <a:ext uri="{FF2B5EF4-FFF2-40B4-BE49-F238E27FC236}">
                <a16:creationId xmlns:a16="http://schemas.microsoft.com/office/drawing/2014/main" id="{7FBEAF45-15D6-428A-B0EE-5AE2ED9843DC}"/>
              </a:ext>
            </a:extLst>
          </p:cNvPr>
          <p:cNvSpPr/>
          <p:nvPr/>
        </p:nvSpPr>
        <p:spPr>
          <a:xfrm>
            <a:off x="8256631" y="4394574"/>
            <a:ext cx="2717781" cy="576626"/>
          </a:xfrm>
          <a:prstGeom prst="rect">
            <a:avLst/>
          </a:prstGeom>
          <a:noFill/>
          <a:ln/>
        </p:spPr>
        <p:txBody>
          <a:bodyPr wrap="none" lIns="0" tIns="0" rIns="0" bIns="0" rtlCol="0" anchor="t"/>
          <a:lstStyle/>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One Anastomosis Gastric</a:t>
            </a:r>
          </a:p>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Bypass (OAGB)</a:t>
            </a:r>
            <a:endParaRPr lang="en-US" sz="1400" dirty="0">
              <a:solidFill>
                <a:schemeClr val="accent1">
                  <a:lumMod val="50000"/>
                </a:schemeClr>
              </a:solidFill>
              <a:latin typeface="Arial" panose="020B0604020202020204" pitchFamily="34" charset="0"/>
              <a:cs typeface="Arial" panose="020B0604020202020204" pitchFamily="34" charset="0"/>
            </a:endParaRPr>
          </a:p>
        </p:txBody>
      </p:sp>
      <p:sp>
        <p:nvSpPr>
          <p:cNvPr id="17" name="Segnaposto testo 2">
            <a:extLst>
              <a:ext uri="{FF2B5EF4-FFF2-40B4-BE49-F238E27FC236}">
                <a16:creationId xmlns:a16="http://schemas.microsoft.com/office/drawing/2014/main" id="{9E3A2B30-B221-459B-B655-A8FFBBB874BC}"/>
              </a:ext>
            </a:extLst>
          </p:cNvPr>
          <p:cNvSpPr txBox="1">
            <a:spLocks/>
          </p:cNvSpPr>
          <p:nvPr/>
        </p:nvSpPr>
        <p:spPr>
          <a:xfrm>
            <a:off x="367647" y="4826522"/>
            <a:ext cx="11236747" cy="16175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D4773"/>
              </a:buClr>
              <a:buSzPts val="1800"/>
              <a:buFont typeface="Arial"/>
              <a:buChar char="●"/>
              <a:defRPr sz="1800" b="0" i="0" u="none" strike="noStrike" cap="none">
                <a:solidFill>
                  <a:srgbClr val="0D4773"/>
                </a:solidFill>
                <a:latin typeface="Arial"/>
                <a:ea typeface="Arial"/>
                <a:cs typeface="Arial"/>
                <a:sym typeface="Arial"/>
              </a:defRPr>
            </a:lvl1pPr>
            <a:lvl2pPr marL="914400" marR="0" lvl="1"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2pPr>
            <a:lvl3pPr marL="1371600" marR="0" lvl="2"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3pPr>
            <a:lvl4pPr marL="1828800" marR="0" lvl="3"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4pPr>
            <a:lvl5pPr marL="2286000" marR="0" lvl="4"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5pPr>
            <a:lvl6pPr marL="2743200" marR="0" lvl="5"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6pPr>
            <a:lvl7pPr marL="3200400" marR="0" lvl="6"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7pPr>
            <a:lvl8pPr marL="3657600" marR="0" lvl="7"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8pPr>
            <a:lvl9pPr marL="4114800" marR="0" lvl="8" indent="-317500" algn="l" rtl="0">
              <a:lnSpc>
                <a:spcPct val="115000"/>
              </a:lnSpc>
              <a:spcBef>
                <a:spcPts val="0"/>
              </a:spcBef>
              <a:spcAft>
                <a:spcPts val="0"/>
              </a:spcAft>
              <a:buClr>
                <a:srgbClr val="0D4773"/>
              </a:buClr>
              <a:buSzPts val="1400"/>
              <a:buFont typeface="Arial"/>
              <a:buChar char="■"/>
              <a:defRPr sz="1400" b="0" i="0" u="none" strike="noStrike" cap="none">
                <a:solidFill>
                  <a:srgbClr val="0D4773"/>
                </a:solidFill>
                <a:latin typeface="Arial"/>
                <a:ea typeface="Arial"/>
                <a:cs typeface="Arial"/>
                <a:sym typeface="Arial"/>
              </a:defRPr>
            </a:lvl9pPr>
          </a:lstStyle>
          <a:p>
            <a:r>
              <a:rPr lang="it-IT" sz="1400" dirty="0">
                <a:solidFill>
                  <a:schemeClr val="accent1">
                    <a:lumMod val="50000"/>
                  </a:schemeClr>
                </a:solidFill>
                <a:latin typeface="Arial" panose="020B0604020202020204" pitchFamily="34" charset="0"/>
                <a:cs typeface="Arial" panose="020B0604020202020204" pitchFamily="34" charset="0"/>
              </a:rPr>
              <a:t>La chirurgia </a:t>
            </a:r>
            <a:r>
              <a:rPr lang="it-IT" sz="1400" dirty="0" err="1">
                <a:solidFill>
                  <a:schemeClr val="accent1">
                    <a:lumMod val="50000"/>
                  </a:schemeClr>
                </a:solidFill>
                <a:latin typeface="Arial" panose="020B0604020202020204" pitchFamily="34" charset="0"/>
                <a:cs typeface="Arial" panose="020B0604020202020204" pitchFamily="34" charset="0"/>
              </a:rPr>
              <a:t>bariatrica</a:t>
            </a:r>
            <a:r>
              <a:rPr lang="it-IT" sz="1400" dirty="0">
                <a:solidFill>
                  <a:schemeClr val="accent1">
                    <a:lumMod val="50000"/>
                  </a:schemeClr>
                </a:solidFill>
                <a:latin typeface="Arial" panose="020B0604020202020204" pitchFamily="34" charset="0"/>
                <a:cs typeface="Arial" panose="020B0604020202020204" pitchFamily="34" charset="0"/>
              </a:rPr>
              <a:t> è sicura;</a:t>
            </a:r>
          </a:p>
          <a:p>
            <a:r>
              <a:rPr lang="it-IT" sz="1400" dirty="0">
                <a:solidFill>
                  <a:schemeClr val="accent1">
                    <a:lumMod val="50000"/>
                  </a:schemeClr>
                </a:solidFill>
                <a:latin typeface="Arial" panose="020B0604020202020204" pitchFamily="34" charset="0"/>
                <a:cs typeface="Arial" panose="020B0604020202020204" pitchFamily="34" charset="0"/>
              </a:rPr>
              <a:t>Approssimativamente condivide la stessa morbilità per complicanze sul breve periodo di procedure comuni come appendicectomia e colecistectomia;</a:t>
            </a:r>
          </a:p>
          <a:p>
            <a:r>
              <a:rPr lang="it-IT" sz="1400" dirty="0">
                <a:solidFill>
                  <a:schemeClr val="accent1">
                    <a:lumMod val="50000"/>
                  </a:schemeClr>
                </a:solidFill>
                <a:latin typeface="Arial" panose="020B0604020202020204" pitchFamily="34" charset="0"/>
                <a:cs typeface="Arial" panose="020B0604020202020204" pitchFamily="34" charset="0"/>
              </a:rPr>
              <a:t>Più efficace del convenzionale cambio di stile di vita e farmaci nel raggiungimento della perdita di peso e controllo del DM2;</a:t>
            </a:r>
          </a:p>
          <a:p>
            <a:r>
              <a:rPr lang="it-IT" sz="1400" dirty="0">
                <a:solidFill>
                  <a:schemeClr val="accent1">
                    <a:lumMod val="50000"/>
                  </a:schemeClr>
                </a:solidFill>
                <a:latin typeface="Arial" panose="020B0604020202020204" pitchFamily="34" charset="0"/>
                <a:cs typeface="Arial" panose="020B0604020202020204" pitchFamily="34" charset="0"/>
              </a:rPr>
              <a:t>La chirurgia Mininvasiva ha ridotto notevolmente tempi operatori ed i rischi a lungo termine;</a:t>
            </a:r>
          </a:p>
        </p:txBody>
      </p:sp>
      <p:pic>
        <p:nvPicPr>
          <p:cNvPr id="13" name="Immagine 12">
            <a:extLst>
              <a:ext uri="{FF2B5EF4-FFF2-40B4-BE49-F238E27FC236}">
                <a16:creationId xmlns:a16="http://schemas.microsoft.com/office/drawing/2014/main" id="{CA261491-B5E3-4308-80E5-6D80D8289E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extLst>
      <p:ext uri="{BB962C8B-B14F-4D97-AF65-F5344CB8AC3E}">
        <p14:creationId xmlns:p14="http://schemas.microsoft.com/office/powerpoint/2010/main" val="4216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magine 29">
            <a:extLst>
              <a:ext uri="{FF2B5EF4-FFF2-40B4-BE49-F238E27FC236}">
                <a16:creationId xmlns:a16="http://schemas.microsoft.com/office/drawing/2014/main" id="{B2FF1206-F267-4C7D-B638-E1F102A8AB06}"/>
              </a:ext>
            </a:extLst>
          </p:cNvPr>
          <p:cNvPicPr>
            <a:picLocks noChangeAspect="1"/>
          </p:cNvPicPr>
          <p:nvPr/>
        </p:nvPicPr>
        <p:blipFill>
          <a:blip r:embed="rId3"/>
          <a:stretch>
            <a:fillRect/>
          </a:stretch>
        </p:blipFill>
        <p:spPr>
          <a:xfrm>
            <a:off x="10228170" y="5973527"/>
            <a:ext cx="1963830" cy="884473"/>
          </a:xfrm>
          <a:prstGeom prst="rect">
            <a:avLst/>
          </a:prstGeom>
        </p:spPr>
      </p:pic>
      <p:grpSp>
        <p:nvGrpSpPr>
          <p:cNvPr id="7" name="Gruppo 6">
            <a:extLst>
              <a:ext uri="{FF2B5EF4-FFF2-40B4-BE49-F238E27FC236}">
                <a16:creationId xmlns:a16="http://schemas.microsoft.com/office/drawing/2014/main" id="{93C69163-8112-47D3-A6F8-619BC35EC307}"/>
              </a:ext>
            </a:extLst>
          </p:cNvPr>
          <p:cNvGrpSpPr/>
          <p:nvPr/>
        </p:nvGrpSpPr>
        <p:grpSpPr>
          <a:xfrm>
            <a:off x="5118589" y="1933572"/>
            <a:ext cx="7756641" cy="4052485"/>
            <a:chOff x="5205214" y="1933572"/>
            <a:chExt cx="7756641" cy="4052485"/>
          </a:xfrm>
        </p:grpSpPr>
        <p:grpSp>
          <p:nvGrpSpPr>
            <p:cNvPr id="31" name="Gruppo 30">
              <a:extLst>
                <a:ext uri="{FF2B5EF4-FFF2-40B4-BE49-F238E27FC236}">
                  <a16:creationId xmlns:a16="http://schemas.microsoft.com/office/drawing/2014/main" id="{6A57620E-20FC-4491-89C4-32041B22F23F}"/>
                </a:ext>
              </a:extLst>
            </p:cNvPr>
            <p:cNvGrpSpPr/>
            <p:nvPr/>
          </p:nvGrpSpPr>
          <p:grpSpPr>
            <a:xfrm>
              <a:off x="5940088" y="1933572"/>
              <a:ext cx="3978822" cy="1711919"/>
              <a:chOff x="324607" y="2668735"/>
              <a:chExt cx="4959784" cy="2465983"/>
            </a:xfrm>
          </p:grpSpPr>
          <p:sp>
            <p:nvSpPr>
              <p:cNvPr id="32" name="Shape 3">
                <a:extLst>
                  <a:ext uri="{FF2B5EF4-FFF2-40B4-BE49-F238E27FC236}">
                    <a16:creationId xmlns:a16="http://schemas.microsoft.com/office/drawing/2014/main" id="{FEB7A2CD-5629-44BA-981C-73C4B75A64FC}"/>
                  </a:ext>
                </a:extLst>
              </p:cNvPr>
              <p:cNvSpPr/>
              <p:nvPr/>
            </p:nvSpPr>
            <p:spPr>
              <a:xfrm>
                <a:off x="324607" y="2668735"/>
                <a:ext cx="4907261" cy="2465983"/>
              </a:xfrm>
              <a:prstGeom prst="roundRect">
                <a:avLst>
                  <a:gd name="adj" fmla="val 9658"/>
                </a:avLst>
              </a:prstGeom>
              <a:solidFill>
                <a:srgbClr val="000E21"/>
              </a:solidFill>
              <a:ln/>
            </p:spPr>
          </p:sp>
          <p:sp>
            <p:nvSpPr>
              <p:cNvPr id="33" name="Text 4">
                <a:extLst>
                  <a:ext uri="{FF2B5EF4-FFF2-40B4-BE49-F238E27FC236}">
                    <a16:creationId xmlns:a16="http://schemas.microsoft.com/office/drawing/2014/main" id="{10A6501F-5E3D-434B-8812-9E8433C7A16F}"/>
                  </a:ext>
                </a:extLst>
              </p:cNvPr>
              <p:cNvSpPr/>
              <p:nvPr/>
            </p:nvSpPr>
            <p:spPr>
              <a:xfrm>
                <a:off x="707727" y="2932212"/>
                <a:ext cx="2094012" cy="258465"/>
              </a:xfrm>
              <a:prstGeom prst="rect">
                <a:avLst/>
              </a:prstGeom>
              <a:noFill/>
              <a:ln/>
            </p:spPr>
            <p:txBody>
              <a:bodyPr wrap="none" lIns="0" tIns="0" rIns="0" bIns="0" rtlCol="0" anchor="t"/>
              <a:lstStyle/>
              <a:p>
                <a:pPr>
                  <a:lnSpc>
                    <a:spcPts val="2000"/>
                  </a:lnSpc>
                </a:pPr>
                <a:r>
                  <a:rPr lang="en-US" sz="1625" dirty="0">
                    <a:solidFill>
                      <a:srgbClr val="FFFFFF"/>
                    </a:solidFill>
                    <a:latin typeface="Instrument Sans Semi Bold" pitchFamily="34" charset="0"/>
                    <a:ea typeface="Instrument Sans Semi Bold" pitchFamily="34" charset="-122"/>
                    <a:cs typeface="Instrument Sans Semi Bold" pitchFamily="34" charset="-120"/>
                  </a:rPr>
                  <a:t>Maria Cecilia Hospital</a:t>
                </a:r>
                <a:endParaRPr lang="en-US" sz="1625" dirty="0"/>
              </a:p>
            </p:txBody>
          </p:sp>
          <p:sp>
            <p:nvSpPr>
              <p:cNvPr id="34" name="Text 5">
                <a:extLst>
                  <a:ext uri="{FF2B5EF4-FFF2-40B4-BE49-F238E27FC236}">
                    <a16:creationId xmlns:a16="http://schemas.microsoft.com/office/drawing/2014/main" id="{BE31B803-9795-4ADD-95D5-2C8990EC6DB3}"/>
                  </a:ext>
                </a:extLst>
              </p:cNvPr>
              <p:cNvSpPr/>
              <p:nvPr/>
            </p:nvSpPr>
            <p:spPr>
              <a:xfrm>
                <a:off x="707728" y="3355975"/>
                <a:ext cx="4576663" cy="264617"/>
              </a:xfrm>
              <a:prstGeom prst="rect">
                <a:avLst/>
              </a:prstGeom>
              <a:noFill/>
              <a:ln/>
            </p:spPr>
            <p:txBody>
              <a:bodyPr wrap="none" lIns="0" tIns="0" rIns="0" bIns="0" rtlCol="0" anchor="t"/>
              <a:lstStyle/>
              <a:p>
                <a:pPr>
                  <a:lnSpc>
                    <a:spcPts val="2083"/>
                  </a:lnSpc>
                </a:pPr>
                <a:r>
                  <a:rPr lang="en-US" sz="1292" b="1" dirty="0">
                    <a:solidFill>
                      <a:srgbClr val="FFFFFF"/>
                    </a:solidFill>
                    <a:latin typeface="Instrument Sans Medium" pitchFamily="34" charset="0"/>
                    <a:ea typeface="Instrument Sans Medium" pitchFamily="34" charset="-122"/>
                    <a:cs typeface="Instrument Sans Medium" pitchFamily="34" charset="-120"/>
                  </a:rPr>
                  <a:t>GVM Care &amp; Research</a:t>
                </a:r>
                <a:endParaRPr lang="en-US" sz="1292" dirty="0"/>
              </a:p>
            </p:txBody>
          </p:sp>
          <p:sp>
            <p:nvSpPr>
              <p:cNvPr id="35" name="Text 6">
                <a:extLst>
                  <a:ext uri="{FF2B5EF4-FFF2-40B4-BE49-F238E27FC236}">
                    <a16:creationId xmlns:a16="http://schemas.microsoft.com/office/drawing/2014/main" id="{E0C101F9-88A1-4C36-AA0A-7E6504DDD41F}"/>
                  </a:ext>
                </a:extLst>
              </p:cNvPr>
              <p:cNvSpPr/>
              <p:nvPr/>
            </p:nvSpPr>
            <p:spPr>
              <a:xfrm>
                <a:off x="707728" y="3769419"/>
                <a:ext cx="4576663" cy="264617"/>
              </a:xfrm>
              <a:prstGeom prst="rect">
                <a:avLst/>
              </a:prstGeom>
              <a:noFill/>
              <a:ln/>
            </p:spPr>
            <p:txBody>
              <a:bodyPr wrap="none" lIns="0" tIns="0" rIns="0" bIns="0" rtlCol="0" anchor="t"/>
              <a:lstStyle/>
              <a:p>
                <a:pPr>
                  <a:lnSpc>
                    <a:spcPts val="2083"/>
                  </a:lnSpc>
                </a:pPr>
                <a:r>
                  <a:rPr lang="en-US" sz="1292" dirty="0">
                    <a:solidFill>
                      <a:srgbClr val="FFFFFF"/>
                    </a:solidFill>
                    <a:latin typeface="Instrument Sans Medium" pitchFamily="34" charset="0"/>
                    <a:ea typeface="Instrument Sans Medium" pitchFamily="34" charset="-122"/>
                    <a:cs typeface="Instrument Sans Medium" pitchFamily="34" charset="-120"/>
                  </a:rPr>
                  <a:t>Centro di eccellenza </a:t>
                </a:r>
                <a:r>
                  <a:rPr lang="en-US" sz="1292" b="1" dirty="0">
                    <a:solidFill>
                      <a:srgbClr val="FFFFFF"/>
                    </a:solidFill>
                    <a:latin typeface="Instrument Sans Medium" pitchFamily="34" charset="0"/>
                    <a:ea typeface="Instrument Sans Medium" pitchFamily="34" charset="-122"/>
                    <a:cs typeface="Instrument Sans Medium" pitchFamily="34" charset="-120"/>
                  </a:rPr>
                  <a:t>SICOB</a:t>
                </a:r>
                <a:endParaRPr lang="en-US" sz="1292" dirty="0"/>
              </a:p>
            </p:txBody>
          </p:sp>
          <p:sp>
            <p:nvSpPr>
              <p:cNvPr id="36" name="Text 7">
                <a:extLst>
                  <a:ext uri="{FF2B5EF4-FFF2-40B4-BE49-F238E27FC236}">
                    <a16:creationId xmlns:a16="http://schemas.microsoft.com/office/drawing/2014/main" id="{32A5DE91-31B3-46F4-BD20-9CEC42770436}"/>
                  </a:ext>
                </a:extLst>
              </p:cNvPr>
              <p:cNvSpPr/>
              <p:nvPr/>
            </p:nvSpPr>
            <p:spPr>
              <a:xfrm>
                <a:off x="707728" y="4182864"/>
                <a:ext cx="4576663" cy="529233"/>
              </a:xfrm>
              <a:prstGeom prst="rect">
                <a:avLst/>
              </a:prstGeom>
              <a:noFill/>
              <a:ln/>
            </p:spPr>
            <p:txBody>
              <a:bodyPr wrap="square" lIns="0" tIns="0" rIns="0" bIns="0" rtlCol="0" anchor="t"/>
              <a:lstStyle/>
              <a:p>
                <a:pPr>
                  <a:lnSpc>
                    <a:spcPts val="2083"/>
                  </a:lnSpc>
                </a:pPr>
                <a:r>
                  <a:rPr lang="en-US" sz="1292" dirty="0">
                    <a:solidFill>
                      <a:srgbClr val="FFFFFF"/>
                    </a:solidFill>
                    <a:latin typeface="Instrument Sans Medium" pitchFamily="34" charset="0"/>
                    <a:ea typeface="Instrument Sans Medium" pitchFamily="34" charset="-122"/>
                    <a:cs typeface="Instrument Sans Medium" pitchFamily="34" charset="-120"/>
                  </a:rPr>
                  <a:t>Esegue più di </a:t>
                </a:r>
                <a:r>
                  <a:rPr lang="en-US" sz="1292" b="1" dirty="0">
                    <a:solidFill>
                      <a:srgbClr val="FFFFFF"/>
                    </a:solidFill>
                    <a:latin typeface="Instrument Sans Medium" pitchFamily="34" charset="0"/>
                    <a:ea typeface="Instrument Sans Medium" pitchFamily="34" charset="-122"/>
                    <a:cs typeface="Instrument Sans Medium" pitchFamily="34" charset="-120"/>
                  </a:rPr>
                  <a:t>1.000 procedure</a:t>
                </a:r>
                <a:r>
                  <a:rPr lang="en-US" sz="1292" dirty="0">
                    <a:solidFill>
                      <a:srgbClr val="FFFFFF"/>
                    </a:solidFill>
                    <a:latin typeface="Instrument Sans Medium" pitchFamily="34" charset="0"/>
                    <a:ea typeface="Instrument Sans Medium" pitchFamily="34" charset="-122"/>
                    <a:cs typeface="Instrument Sans Medium" pitchFamily="34" charset="-120"/>
                  </a:rPr>
                  <a:t> di chirurgia dell'obesità all'anno con tecnica mini invasiva.</a:t>
                </a:r>
                <a:endParaRPr lang="en-US" sz="1292" dirty="0"/>
              </a:p>
            </p:txBody>
          </p:sp>
        </p:grpSp>
        <p:sp>
          <p:nvSpPr>
            <p:cNvPr id="38" name="Text 3">
              <a:extLst>
                <a:ext uri="{FF2B5EF4-FFF2-40B4-BE49-F238E27FC236}">
                  <a16:creationId xmlns:a16="http://schemas.microsoft.com/office/drawing/2014/main" id="{4B523C3F-9E24-414F-A8C5-C9A5E8F413D2}"/>
                </a:ext>
              </a:extLst>
            </p:cNvPr>
            <p:cNvSpPr/>
            <p:nvPr/>
          </p:nvSpPr>
          <p:spPr>
            <a:xfrm>
              <a:off x="5205214" y="3978866"/>
              <a:ext cx="1713530" cy="258465"/>
            </a:xfrm>
            <a:prstGeom prst="rect">
              <a:avLst/>
            </a:prstGeom>
            <a:noFill/>
            <a:ln/>
          </p:spPr>
          <p:txBody>
            <a:bodyPr wrap="none" lIns="0" tIns="0" rIns="0" bIns="0" rtlCol="0" anchor="t"/>
            <a:lstStyle/>
            <a:p>
              <a:pPr>
                <a:lnSpc>
                  <a:spcPts val="2000"/>
                </a:lnSpc>
              </a:pPr>
              <a:r>
                <a:rPr lang="en-US" sz="1600" dirty="0">
                  <a:solidFill>
                    <a:srgbClr val="091C53"/>
                  </a:solidFill>
                  <a:latin typeface="Instrument Sans Semi Bold" pitchFamily="34" charset="0"/>
                  <a:ea typeface="Instrument Sans Semi Bold" pitchFamily="34" charset="-122"/>
                  <a:cs typeface="Instrument Sans Semi Bold" pitchFamily="34" charset="-120"/>
                </a:rPr>
                <a:t>✓ Criteri di Inclusione</a:t>
              </a:r>
              <a:endParaRPr lang="en-US" sz="1600" dirty="0"/>
            </a:p>
          </p:txBody>
        </p:sp>
        <p:sp>
          <p:nvSpPr>
            <p:cNvPr id="39" name="Text 4">
              <a:extLst>
                <a:ext uri="{FF2B5EF4-FFF2-40B4-BE49-F238E27FC236}">
                  <a16:creationId xmlns:a16="http://schemas.microsoft.com/office/drawing/2014/main" id="{A507FF43-6CAA-45DE-9BCE-3B82DE84D162}"/>
                </a:ext>
              </a:extLst>
            </p:cNvPr>
            <p:cNvSpPr/>
            <p:nvPr/>
          </p:nvSpPr>
          <p:spPr>
            <a:xfrm>
              <a:off x="5214640" y="4431597"/>
              <a:ext cx="3321703" cy="1554460"/>
            </a:xfrm>
            <a:prstGeom prst="rect">
              <a:avLst/>
            </a:prstGeom>
            <a:noFill/>
            <a:ln/>
          </p:spPr>
          <p:txBody>
            <a:bodyPr wrap="square" lIns="0" tIns="0" rIns="0" bIns="0" rtlCol="0" anchor="t"/>
            <a:lstStyle/>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Età adulta ≥18 anni</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Obesità (BMI ≥30 kg/m²)</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Programmati per SG o OAGB</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Capacità di esprimere consenso informato</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Disponibilità al follow-up secondo protocollo</a:t>
              </a:r>
              <a:endParaRPr lang="en-US" sz="1200" dirty="0"/>
            </a:p>
          </p:txBody>
        </p:sp>
        <p:sp>
          <p:nvSpPr>
            <p:cNvPr id="40" name="Text 5">
              <a:extLst>
                <a:ext uri="{FF2B5EF4-FFF2-40B4-BE49-F238E27FC236}">
                  <a16:creationId xmlns:a16="http://schemas.microsoft.com/office/drawing/2014/main" id="{6DA37B09-8030-4D98-BC78-34074E36AB22}"/>
                </a:ext>
              </a:extLst>
            </p:cNvPr>
            <p:cNvSpPr/>
            <p:nvPr/>
          </p:nvSpPr>
          <p:spPr>
            <a:xfrm>
              <a:off x="9047261" y="3970127"/>
              <a:ext cx="1743299" cy="258465"/>
            </a:xfrm>
            <a:prstGeom prst="rect">
              <a:avLst/>
            </a:prstGeom>
            <a:noFill/>
            <a:ln/>
          </p:spPr>
          <p:txBody>
            <a:bodyPr wrap="none" lIns="0" tIns="0" rIns="0" bIns="0" rtlCol="0" anchor="t"/>
            <a:lstStyle/>
            <a:p>
              <a:pPr>
                <a:lnSpc>
                  <a:spcPts val="2000"/>
                </a:lnSpc>
              </a:pPr>
              <a:r>
                <a:rPr lang="en-US" sz="1600" dirty="0">
                  <a:solidFill>
                    <a:srgbClr val="091C53"/>
                  </a:solidFill>
                  <a:latin typeface="Instrument Sans Semi Bold" pitchFamily="34" charset="0"/>
                  <a:ea typeface="Instrument Sans Semi Bold" pitchFamily="34" charset="-122"/>
                  <a:cs typeface="Instrument Sans Semi Bold" pitchFamily="34" charset="-120"/>
                </a:rPr>
                <a:t>✗ Criteri di Esclusione</a:t>
              </a:r>
              <a:endParaRPr lang="en-US" sz="1600" dirty="0"/>
            </a:p>
          </p:txBody>
        </p:sp>
        <p:sp>
          <p:nvSpPr>
            <p:cNvPr id="41" name="Text 6">
              <a:extLst>
                <a:ext uri="{FF2B5EF4-FFF2-40B4-BE49-F238E27FC236}">
                  <a16:creationId xmlns:a16="http://schemas.microsoft.com/office/drawing/2014/main" id="{DD3FC122-4E6D-44FA-81EF-16190E9CC21B}"/>
                </a:ext>
              </a:extLst>
            </p:cNvPr>
            <p:cNvSpPr/>
            <p:nvPr/>
          </p:nvSpPr>
          <p:spPr>
            <a:xfrm>
              <a:off x="8691513" y="4403317"/>
              <a:ext cx="4270342" cy="1554460"/>
            </a:xfrm>
            <a:prstGeom prst="rect">
              <a:avLst/>
            </a:prstGeom>
            <a:noFill/>
            <a:ln/>
          </p:spPr>
          <p:txBody>
            <a:bodyPr wrap="square" lIns="0" tIns="0" rIns="0" bIns="0" rtlCol="0" anchor="t"/>
            <a:lstStyle/>
            <a:p>
              <a:pPr marL="285739" indent="-285739">
                <a:lnSpc>
                  <a:spcPts val="2083"/>
                </a:lnSpc>
                <a:buSzPct val="100000"/>
                <a:buChar char="•"/>
              </a:pPr>
              <a:r>
                <a:rPr lang="en-US" sz="1200" dirty="0" err="1">
                  <a:solidFill>
                    <a:srgbClr val="1E3063"/>
                  </a:solidFill>
                  <a:latin typeface="Instrument Sans Medium" pitchFamily="34" charset="0"/>
                  <a:ea typeface="Instrument Sans Medium" pitchFamily="34" charset="-122"/>
                  <a:cs typeface="Instrument Sans Medium" pitchFamily="34" charset="-120"/>
                </a:rPr>
                <a:t>Infezioni</a:t>
              </a:r>
              <a:r>
                <a:rPr lang="en-US" sz="1200" dirty="0">
                  <a:solidFill>
                    <a:srgbClr val="1E3063"/>
                  </a:solidFill>
                  <a:latin typeface="Instrument Sans Medium" pitchFamily="34" charset="0"/>
                  <a:ea typeface="Instrument Sans Medium" pitchFamily="34" charset="-122"/>
                  <a:cs typeface="Instrument Sans Medium" pitchFamily="34" charset="-120"/>
                </a:rPr>
                <a:t> acute o </a:t>
              </a:r>
              <a:r>
                <a:rPr lang="en-US" sz="1200" dirty="0" err="1">
                  <a:solidFill>
                    <a:srgbClr val="1E3063"/>
                  </a:solidFill>
                  <a:latin typeface="Instrument Sans Medium" pitchFamily="34" charset="0"/>
                  <a:ea typeface="Instrument Sans Medium" pitchFamily="34" charset="-122"/>
                  <a:cs typeface="Instrument Sans Medium" pitchFamily="34" charset="-120"/>
                </a:rPr>
                <a:t>croniche</a:t>
              </a:r>
              <a:r>
                <a:rPr lang="en-US" sz="1200" dirty="0">
                  <a:solidFill>
                    <a:srgbClr val="1E3063"/>
                  </a:solidFill>
                  <a:latin typeface="Instrument Sans Medium" pitchFamily="34" charset="0"/>
                  <a:ea typeface="Instrument Sans Medium" pitchFamily="34" charset="-122"/>
                  <a:cs typeface="Instrument Sans Medium" pitchFamily="34" charset="-120"/>
                </a:rPr>
                <a:t> (HIV, HBV, HCV)</a:t>
              </a:r>
              <a:endParaRPr lang="en-US" sz="1200" dirty="0"/>
            </a:p>
            <a:p>
              <a:pPr marL="285739" indent="-285739">
                <a:lnSpc>
                  <a:spcPts val="2083"/>
                </a:lnSpc>
                <a:buSzPct val="100000"/>
                <a:buChar char="•"/>
              </a:pPr>
              <a:r>
                <a:rPr lang="en-US" sz="1200" dirty="0" err="1">
                  <a:solidFill>
                    <a:srgbClr val="1E3063"/>
                  </a:solidFill>
                  <a:latin typeface="Instrument Sans Medium" pitchFamily="34" charset="0"/>
                  <a:ea typeface="Instrument Sans Medium" pitchFamily="34" charset="-122"/>
                  <a:cs typeface="Instrument Sans Medium" pitchFamily="34" charset="-120"/>
                </a:rPr>
                <a:t>Malattie</a:t>
              </a:r>
              <a:r>
                <a:rPr lang="en-US" sz="1200" dirty="0">
                  <a:solidFill>
                    <a:srgbClr val="1E3063"/>
                  </a:solidFill>
                  <a:latin typeface="Instrument Sans Medium" pitchFamily="34" charset="0"/>
                  <a:ea typeface="Instrument Sans Medium" pitchFamily="34" charset="-122"/>
                  <a:cs typeface="Instrument Sans Medium" pitchFamily="34" charset="-120"/>
                </a:rPr>
                <a:t> infiammatorie sistemiche attive (IBD,</a:t>
              </a:r>
              <a:br>
                <a:rPr lang="en-US" sz="1200" dirty="0">
                  <a:solidFill>
                    <a:srgbClr val="1E3063"/>
                  </a:solidFill>
                  <a:latin typeface="Instrument Sans Medium" pitchFamily="34" charset="0"/>
                  <a:ea typeface="Instrument Sans Medium" pitchFamily="34" charset="-122"/>
                  <a:cs typeface="Instrument Sans Medium" pitchFamily="34" charset="-120"/>
                </a:rPr>
              </a:br>
              <a:r>
                <a:rPr lang="en-US" sz="1200" dirty="0">
                  <a:solidFill>
                    <a:srgbClr val="1E3063"/>
                  </a:solidFill>
                  <a:latin typeface="Instrument Sans Medium" pitchFamily="34" charset="0"/>
                  <a:ea typeface="Instrument Sans Medium" pitchFamily="34" charset="-122"/>
                  <a:cs typeface="Instrument Sans Medium" pitchFamily="34" charset="-120"/>
                </a:rPr>
                <a:t> reumatologiche)</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Anemia o disturbi della coagulazione gravi</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Insufficienza renale cronica moderata-severa</a:t>
              </a:r>
              <a:endParaRPr lang="en-US" sz="1200" dirty="0"/>
            </a:p>
            <a:p>
              <a:pPr marL="285739" indent="-285739">
                <a:lnSpc>
                  <a:spcPts val="2083"/>
                </a:lnSpc>
                <a:buSzPct val="10000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Neoplasie attive</a:t>
              </a:r>
              <a:endParaRPr lang="en-US" sz="1200" dirty="0"/>
            </a:p>
          </p:txBody>
        </p:sp>
      </p:grpSp>
      <p:sp>
        <p:nvSpPr>
          <p:cNvPr id="42" name="Text 2">
            <a:extLst>
              <a:ext uri="{FF2B5EF4-FFF2-40B4-BE49-F238E27FC236}">
                <a16:creationId xmlns:a16="http://schemas.microsoft.com/office/drawing/2014/main" id="{EE9A1084-071C-4E25-9389-3A105F9FAF6A}"/>
              </a:ext>
            </a:extLst>
          </p:cNvPr>
          <p:cNvSpPr/>
          <p:nvPr/>
        </p:nvSpPr>
        <p:spPr>
          <a:xfrm>
            <a:off x="5526467" y="329764"/>
            <a:ext cx="4046555" cy="516732"/>
          </a:xfrm>
          <a:prstGeom prst="rect">
            <a:avLst/>
          </a:prstGeom>
          <a:noFill/>
          <a:ln/>
        </p:spPr>
        <p:txBody>
          <a:bodyPr wrap="none" lIns="0" tIns="0" rIns="0" bIns="0" rtlCol="0" anchor="t"/>
          <a:lstStyle/>
          <a:p>
            <a:pPr>
              <a:lnSpc>
                <a:spcPts val="4042"/>
              </a:lnSpc>
            </a:pPr>
            <a:r>
              <a:rPr lang="en-US" sz="3250" dirty="0" err="1">
                <a:solidFill>
                  <a:srgbClr val="091C53"/>
                </a:solidFill>
                <a:latin typeface="Instrument Sans Semi Bold" pitchFamily="34" charset="0"/>
                <a:ea typeface="Instrument Sans Semi Bold" pitchFamily="34" charset="-122"/>
                <a:cs typeface="Instrument Sans Semi Bold" pitchFamily="34" charset="-120"/>
              </a:rPr>
              <a:t>BariHeart</a:t>
            </a:r>
            <a:endParaRPr lang="en-US" sz="3250" dirty="0"/>
          </a:p>
        </p:txBody>
      </p:sp>
      <p:sp>
        <p:nvSpPr>
          <p:cNvPr id="44" name="CasellaDiTesto 43">
            <a:extLst>
              <a:ext uri="{FF2B5EF4-FFF2-40B4-BE49-F238E27FC236}">
                <a16:creationId xmlns:a16="http://schemas.microsoft.com/office/drawing/2014/main" id="{B9CF4BCF-2803-44C4-8861-6FC3D8CAD53E}"/>
              </a:ext>
            </a:extLst>
          </p:cNvPr>
          <p:cNvSpPr txBox="1"/>
          <p:nvPr/>
        </p:nvSpPr>
        <p:spPr>
          <a:xfrm>
            <a:off x="4936978" y="1167632"/>
            <a:ext cx="6480928" cy="584775"/>
          </a:xfrm>
          <a:prstGeom prst="rect">
            <a:avLst/>
          </a:prstGeom>
          <a:noFill/>
        </p:spPr>
        <p:txBody>
          <a:bodyPr wrap="square">
            <a:spAutoFit/>
          </a:bodyPr>
          <a:lstStyle/>
          <a:p>
            <a:r>
              <a:rPr lang="en-US" sz="1400" dirty="0">
                <a:solidFill>
                  <a:srgbClr val="1E3063"/>
                </a:solidFill>
                <a:latin typeface="Instrument Sans Medium" pitchFamily="34" charset="0"/>
                <a:ea typeface="Instrument Sans Medium" pitchFamily="34" charset="-122"/>
                <a:cs typeface="Instrument Sans Medium" pitchFamily="34" charset="-120"/>
              </a:rPr>
              <a:t>Studio </a:t>
            </a:r>
            <a:r>
              <a:rPr lang="en-US" sz="1400" dirty="0" err="1">
                <a:solidFill>
                  <a:srgbClr val="1E3063"/>
                </a:solidFill>
                <a:latin typeface="Instrument Sans Medium" pitchFamily="34" charset="0"/>
                <a:ea typeface="Instrument Sans Medium" pitchFamily="34" charset="-122"/>
                <a:cs typeface="Instrument Sans Medium" pitchFamily="34" charset="-120"/>
              </a:rPr>
              <a:t>clinico-traslazionale</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focalizzato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sugli</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effetti</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della</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chirurgia</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bariatrica</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sul</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profilo</a:t>
            </a:r>
            <a:r>
              <a:rPr lang="en-US" sz="1400" dirty="0">
                <a:solidFill>
                  <a:srgbClr val="1E3063"/>
                </a:solidFill>
                <a:latin typeface="Instrument Sans Medium" pitchFamily="34" charset="0"/>
                <a:ea typeface="Instrument Sans Medium" pitchFamily="34" charset="-122"/>
                <a:cs typeface="Instrument Sans Medium" pitchFamily="34" charset="-120"/>
              </a:rPr>
              <a:t> di </a:t>
            </a:r>
            <a:r>
              <a:rPr lang="en-US" sz="1400" dirty="0" err="1">
                <a:solidFill>
                  <a:srgbClr val="1E3063"/>
                </a:solidFill>
                <a:latin typeface="Instrument Sans Medium" pitchFamily="34" charset="0"/>
                <a:ea typeface="Instrument Sans Medium" pitchFamily="34" charset="-122"/>
                <a:cs typeface="Instrument Sans Medium" pitchFamily="34" charset="-120"/>
              </a:rPr>
              <a:t>rischio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cardiovascolare</a:t>
            </a:r>
            <a:r>
              <a:rPr lang="en-US" sz="1800" dirty="0">
                <a:solidFill>
                  <a:srgbClr val="1E3063"/>
                </a:solidFill>
                <a:latin typeface="Instrument Sans Medium" pitchFamily="34" charset="0"/>
                <a:ea typeface="Instrument Sans Medium" pitchFamily="34" charset="-122"/>
                <a:cs typeface="Instrument Sans Medium" pitchFamily="34" charset="-120"/>
              </a:rPr>
              <a:t>.</a:t>
            </a:r>
            <a:endParaRPr lang="it-IT" dirty="0"/>
          </a:p>
        </p:txBody>
      </p:sp>
      <p:pic>
        <p:nvPicPr>
          <p:cNvPr id="45" name="Image 0" descr="preencoded.png">
            <a:extLst>
              <a:ext uri="{FF2B5EF4-FFF2-40B4-BE49-F238E27FC236}">
                <a16:creationId xmlns:a16="http://schemas.microsoft.com/office/drawing/2014/main" id="{E6B97E63-0560-470F-A44D-9DF5AABBE549}"/>
              </a:ext>
            </a:extLst>
          </p:cNvPr>
          <p:cNvPicPr>
            <a:picLocks noChangeAspect="1"/>
          </p:cNvPicPr>
          <p:nvPr/>
        </p:nvPicPr>
        <p:blipFill>
          <a:blip r:embed="rId4"/>
          <a:stretch>
            <a:fillRect/>
          </a:stretch>
        </p:blipFill>
        <p:spPr>
          <a:xfrm>
            <a:off x="-204571" y="95543"/>
            <a:ext cx="4800600" cy="6858000"/>
          </a:xfrm>
          <a:prstGeom prst="rect">
            <a:avLst/>
          </a:prstGeom>
          <a:effectLst>
            <a:glow>
              <a:schemeClr val="accent1">
                <a:alpha val="40000"/>
              </a:schemeClr>
            </a:glow>
            <a:outerShdw dist="50800" dir="5400000" algn="ctr" rotWithShape="0">
              <a:srgbClr val="000000">
                <a:alpha val="43137"/>
              </a:srgbClr>
            </a:outerShdw>
            <a:softEdge rad="584200"/>
          </a:effectLst>
        </p:spPr>
      </p:pic>
      <p:grpSp>
        <p:nvGrpSpPr>
          <p:cNvPr id="46" name="Gruppo 45">
            <a:extLst>
              <a:ext uri="{FF2B5EF4-FFF2-40B4-BE49-F238E27FC236}">
                <a16:creationId xmlns:a16="http://schemas.microsoft.com/office/drawing/2014/main" id="{9D61E09F-126F-44B9-8ADF-54533AF65679}"/>
              </a:ext>
            </a:extLst>
          </p:cNvPr>
          <p:cNvGrpSpPr/>
          <p:nvPr/>
        </p:nvGrpSpPr>
        <p:grpSpPr>
          <a:xfrm>
            <a:off x="5179620" y="915187"/>
            <a:ext cx="5420450" cy="2400517"/>
            <a:chOff x="1122393" y="2523129"/>
            <a:chExt cx="5796359" cy="2400517"/>
          </a:xfrm>
        </p:grpSpPr>
        <p:sp>
          <p:nvSpPr>
            <p:cNvPr id="47" name="Text 8">
              <a:extLst>
                <a:ext uri="{FF2B5EF4-FFF2-40B4-BE49-F238E27FC236}">
                  <a16:creationId xmlns:a16="http://schemas.microsoft.com/office/drawing/2014/main" id="{15409D1D-8D58-4F7B-891D-F8DA7D65A15C}"/>
                </a:ext>
              </a:extLst>
            </p:cNvPr>
            <p:cNvSpPr/>
            <p:nvPr/>
          </p:nvSpPr>
          <p:spPr>
            <a:xfrm>
              <a:off x="1436996" y="2523129"/>
              <a:ext cx="2664222" cy="258465"/>
            </a:xfrm>
            <a:prstGeom prst="rect">
              <a:avLst/>
            </a:prstGeom>
            <a:noFill/>
            <a:ln/>
          </p:spPr>
          <p:txBody>
            <a:bodyPr wrap="none" lIns="0" tIns="0" rIns="0" bIns="0" rtlCol="0" anchor="t"/>
            <a:lstStyle/>
            <a:p>
              <a:pPr>
                <a:lnSpc>
                  <a:spcPts val="2000"/>
                </a:lnSpc>
              </a:pPr>
              <a:r>
                <a:rPr lang="en-US" dirty="0">
                  <a:solidFill>
                    <a:srgbClr val="091C53"/>
                  </a:solidFill>
                  <a:latin typeface="Instrument Sans Semi Bold" pitchFamily="34" charset="0"/>
                  <a:ea typeface="Instrument Sans Semi Bold" pitchFamily="34" charset="-122"/>
                  <a:cs typeface="Instrument Sans Semi Bold" pitchFamily="34" charset="-120"/>
                </a:rPr>
                <a:t>Caratteristiche dello Studio</a:t>
              </a:r>
              <a:endParaRPr lang="en-US" dirty="0"/>
            </a:p>
          </p:txBody>
        </p:sp>
        <p:sp>
          <p:nvSpPr>
            <p:cNvPr id="48" name="Text 9">
              <a:extLst>
                <a:ext uri="{FF2B5EF4-FFF2-40B4-BE49-F238E27FC236}">
                  <a16:creationId xmlns:a16="http://schemas.microsoft.com/office/drawing/2014/main" id="{F242A1D0-49BF-41A4-B8B1-FF02C2F16868}"/>
                </a:ext>
              </a:extLst>
            </p:cNvPr>
            <p:cNvSpPr/>
            <p:nvPr/>
          </p:nvSpPr>
          <p:spPr>
            <a:xfrm>
              <a:off x="1122393" y="3104569"/>
              <a:ext cx="5796359" cy="1819077"/>
            </a:xfrm>
            <a:prstGeom prst="rect">
              <a:avLst/>
            </a:prstGeom>
            <a:noFill/>
            <a:ln/>
          </p:spPr>
          <p:txBody>
            <a:bodyPr wrap="square" lIns="0" tIns="0" rIns="0" bIns="0" rtlCol="0" anchor="t"/>
            <a:lstStyle/>
            <a:p>
              <a:pPr marL="285739" indent="-285739">
                <a:lnSpc>
                  <a:spcPts val="2083"/>
                </a:lnSpc>
                <a:buSzPct val="100000"/>
                <a:buChar char="•"/>
              </a:pPr>
              <a:r>
                <a:rPr lang="en-US" sz="1400" dirty="0">
                  <a:solidFill>
                    <a:srgbClr val="1E3063"/>
                  </a:solidFill>
                  <a:latin typeface="Instrument Sans Medium" pitchFamily="34" charset="0"/>
                  <a:ea typeface="Instrument Sans Medium" pitchFamily="34" charset="-122"/>
                  <a:cs typeface="Instrument Sans Medium" pitchFamily="34" charset="-120"/>
                </a:rPr>
                <a:t>Tipo: </a:t>
              </a:r>
              <a:r>
                <a:rPr lang="en-US" sz="1400" dirty="0" err="1">
                  <a:solidFill>
                    <a:srgbClr val="1E3063"/>
                  </a:solidFill>
                  <a:latin typeface="Instrument Sans Medium" pitchFamily="34" charset="0"/>
                  <a:ea typeface="Instrument Sans Medium" pitchFamily="34" charset="-122"/>
                  <a:cs typeface="Instrument Sans Medium" pitchFamily="34" charset="-120"/>
                </a:rPr>
                <a:t>interventistico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prospettico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monocentrico</a:t>
              </a:r>
              <a:r>
                <a:rPr lang="en-US" sz="1400" dirty="0">
                  <a:solidFill>
                    <a:srgbClr val="1E3063"/>
                  </a:solidFill>
                  <a:latin typeface="Instrument Sans Medium" pitchFamily="34" charset="0"/>
                  <a:ea typeface="Instrument Sans Medium" pitchFamily="34" charset="-122"/>
                  <a:cs typeface="Instrument Sans Medium" pitchFamily="34" charset="-120"/>
                </a:rPr>
                <a:t>;</a:t>
              </a:r>
              <a:endParaRPr lang="en-US" sz="1400" dirty="0"/>
            </a:p>
            <a:p>
              <a:pPr marL="285739" indent="-285739">
                <a:lnSpc>
                  <a:spcPts val="2083"/>
                </a:lnSpc>
                <a:buSzPct val="100000"/>
                <a:buChar char="•"/>
              </a:pPr>
              <a:r>
                <a:rPr lang="en-US" sz="1400" dirty="0" err="1">
                  <a:solidFill>
                    <a:srgbClr val="1E3063"/>
                  </a:solidFill>
                  <a:latin typeface="Instrument Sans Medium" pitchFamily="34" charset="0"/>
                  <a:ea typeface="Instrument Sans Medium" pitchFamily="34" charset="-122"/>
                  <a:cs typeface="Instrument Sans Medium" pitchFamily="34" charset="-120"/>
                </a:rPr>
                <a:t>Nessuna</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randomizzazione</a:t>
              </a:r>
              <a:r>
                <a:rPr lang="en-US" sz="1400" dirty="0">
                  <a:solidFill>
                    <a:srgbClr val="1E3063"/>
                  </a:solidFill>
                  <a:latin typeface="Instrument Sans Medium" pitchFamily="34" charset="0"/>
                  <a:ea typeface="Instrument Sans Medium" pitchFamily="34" charset="-122"/>
                  <a:cs typeface="Instrument Sans Medium" pitchFamily="34" charset="-120"/>
                </a:rPr>
                <a:t>;</a:t>
              </a:r>
              <a:endParaRPr lang="en-US" sz="1400" dirty="0"/>
            </a:p>
            <a:p>
              <a:pPr marL="285739" indent="-285739">
                <a:lnSpc>
                  <a:spcPts val="2083"/>
                </a:lnSpc>
                <a:buSzPct val="100000"/>
                <a:buChar char="•"/>
              </a:pPr>
              <a:r>
                <a:rPr lang="en-US" sz="1400" dirty="0">
                  <a:solidFill>
                    <a:srgbClr val="1E3063"/>
                  </a:solidFill>
                  <a:latin typeface="Instrument Sans Medium" pitchFamily="34" charset="0"/>
                  <a:ea typeface="Instrument Sans Medium" pitchFamily="34" charset="-122"/>
                  <a:cs typeface="Instrument Sans Medium" pitchFamily="34" charset="-120"/>
                </a:rPr>
                <a:t>Follow-up </a:t>
              </a:r>
              <a:r>
                <a:rPr lang="en-US" sz="1400" dirty="0" err="1">
                  <a:solidFill>
                    <a:srgbClr val="1E3063"/>
                  </a:solidFill>
                  <a:latin typeface="Instrument Sans Medium" pitchFamily="34" charset="0"/>
                  <a:ea typeface="Instrument Sans Medium" pitchFamily="34" charset="-122"/>
                  <a:cs typeface="Instrument Sans Medium" pitchFamily="34" charset="-120"/>
                </a:rPr>
                <a:t>previsto</a:t>
              </a:r>
              <a:r>
                <a:rPr lang="en-US" sz="1400" dirty="0">
                  <a:solidFill>
                    <a:srgbClr val="1E3063"/>
                  </a:solidFill>
                  <a:latin typeface="Instrument Sans Medium" pitchFamily="34" charset="0"/>
                  <a:ea typeface="Instrument Sans Medium" pitchFamily="34" charset="-122"/>
                  <a:cs typeface="Instrument Sans Medium" pitchFamily="34" charset="-120"/>
                </a:rPr>
                <a:t>: 6 e 12 </a:t>
              </a:r>
              <a:r>
                <a:rPr lang="en-US" sz="1400" dirty="0" err="1">
                  <a:solidFill>
                    <a:srgbClr val="1E3063"/>
                  </a:solidFill>
                  <a:latin typeface="Instrument Sans Medium" pitchFamily="34" charset="0"/>
                  <a:ea typeface="Instrument Sans Medium" pitchFamily="34" charset="-122"/>
                  <a:cs typeface="Instrument Sans Medium" pitchFamily="34" charset="-120"/>
                </a:rPr>
                <a:t>mesi</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dall'intervento</a:t>
              </a:r>
              <a:r>
                <a:rPr lang="en-US" sz="1400" dirty="0">
                  <a:solidFill>
                    <a:srgbClr val="1E3063"/>
                  </a:solidFill>
                  <a:latin typeface="Instrument Sans Medium" pitchFamily="34" charset="0"/>
                  <a:ea typeface="Instrument Sans Medium" pitchFamily="34" charset="-122"/>
                  <a:cs typeface="Instrument Sans Medium" pitchFamily="34" charset="-120"/>
                </a:rPr>
                <a:t>;</a:t>
              </a:r>
              <a:endParaRPr lang="en-US" sz="1400" dirty="0"/>
            </a:p>
            <a:p>
              <a:pPr marL="285739" indent="-285739">
                <a:lnSpc>
                  <a:spcPts val="2083"/>
                </a:lnSpc>
                <a:buSzPct val="100000"/>
                <a:buChar char="•"/>
              </a:pPr>
              <a:r>
                <a:rPr lang="en-US" sz="1400" dirty="0" err="1">
                  <a:solidFill>
                    <a:srgbClr val="1E3063"/>
                  </a:solidFill>
                  <a:latin typeface="Instrument Sans Medium" pitchFamily="34" charset="0"/>
                  <a:ea typeface="Instrument Sans Medium" pitchFamily="34" charset="-122"/>
                  <a:cs typeface="Instrument Sans Medium" pitchFamily="34" charset="-120"/>
                </a:rPr>
                <a:t>Analisi</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clinica</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laboratoristica</a:t>
              </a:r>
              <a:r>
                <a:rPr lang="en-US" sz="1400" dirty="0">
                  <a:solidFill>
                    <a:srgbClr val="1E3063"/>
                  </a:solidFill>
                  <a:latin typeface="Instrument Sans Medium" pitchFamily="34" charset="0"/>
                  <a:ea typeface="Instrument Sans Medium" pitchFamily="34" charset="-122"/>
                  <a:cs typeface="Instrument Sans Medium" pitchFamily="34" charset="-120"/>
                </a:rPr>
                <a:t> e di imaging;</a:t>
              </a:r>
              <a:endParaRPr lang="en-US" sz="1400" dirty="0"/>
            </a:p>
            <a:p>
              <a:pPr marL="285739" indent="-285739">
                <a:lnSpc>
                  <a:spcPts val="2083"/>
                </a:lnSpc>
                <a:buSzPct val="100000"/>
                <a:buChar char="•"/>
              </a:pPr>
              <a:r>
                <a:rPr lang="en-US" sz="1400" dirty="0" err="1">
                  <a:solidFill>
                    <a:srgbClr val="1E3063"/>
                  </a:solidFill>
                  <a:latin typeface="Instrument Sans Medium" pitchFamily="34" charset="0"/>
                  <a:ea typeface="Instrument Sans Medium" pitchFamily="34" charset="-122"/>
                  <a:cs typeface="Instrument Sans Medium" pitchFamily="34" charset="-120"/>
                </a:rPr>
                <a:t>Prelievo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intraoperatorio</a:t>
              </a:r>
              <a:r>
                <a:rPr lang="en-US" sz="1400" dirty="0">
                  <a:solidFill>
                    <a:srgbClr val="1E3063"/>
                  </a:solidFill>
                  <a:latin typeface="Instrument Sans Medium" pitchFamily="34" charset="0"/>
                  <a:ea typeface="Instrument Sans Medium" pitchFamily="34" charset="-122"/>
                  <a:cs typeface="Instrument Sans Medium" pitchFamily="34" charset="-120"/>
                </a:rPr>
                <a:t> di </a:t>
              </a:r>
              <a:r>
                <a:rPr lang="en-US" sz="1400" dirty="0" err="1">
                  <a:solidFill>
                    <a:srgbClr val="1E3063"/>
                  </a:solidFill>
                  <a:latin typeface="Instrument Sans Medium" pitchFamily="34" charset="0"/>
                  <a:ea typeface="Instrument Sans Medium" pitchFamily="34" charset="-122"/>
                  <a:cs typeface="Instrument Sans Medium" pitchFamily="34" charset="-120"/>
                </a:rPr>
                <a:t>tessuto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adiposo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omentale</a:t>
              </a:r>
              <a:r>
                <a:rPr lang="en-US" sz="1400" dirty="0">
                  <a:solidFill>
                    <a:srgbClr val="1E3063"/>
                  </a:solidFill>
                  <a:latin typeface="Instrument Sans Medium" pitchFamily="34" charset="0"/>
                  <a:ea typeface="Instrument Sans Medium" pitchFamily="34" charset="-122"/>
                  <a:cs typeface="Instrument Sans Medium" pitchFamily="34" charset="-120"/>
                </a:rPr>
                <a:t> per </a:t>
              </a:r>
              <a:r>
                <a:rPr lang="en-US" sz="1400" dirty="0" err="1">
                  <a:solidFill>
                    <a:srgbClr val="1E3063"/>
                  </a:solidFill>
                  <a:latin typeface="Instrument Sans Medium" pitchFamily="34" charset="0"/>
                  <a:ea typeface="Instrument Sans Medium" pitchFamily="34" charset="-122"/>
                  <a:cs typeface="Instrument Sans Medium" pitchFamily="34" charset="-120"/>
                </a:rPr>
                <a:t>analisi</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istologica</a:t>
              </a:r>
              <a:r>
                <a:rPr lang="en-US" sz="1400" dirty="0">
                  <a:solidFill>
                    <a:srgbClr val="1E3063"/>
                  </a:solidFill>
                  <a:latin typeface="Instrument Sans Medium" pitchFamily="34" charset="0"/>
                  <a:ea typeface="Instrument Sans Medium" pitchFamily="34" charset="-122"/>
                  <a:cs typeface="Instrument Sans Medium" pitchFamily="34" charset="-120"/>
                </a:rPr>
                <a:t> e </a:t>
              </a:r>
              <a:r>
                <a:rPr lang="en-US" sz="1400" dirty="0" err="1">
                  <a:solidFill>
                    <a:srgbClr val="1E3063"/>
                  </a:solidFill>
                  <a:latin typeface="Instrument Sans Medium" pitchFamily="34" charset="0"/>
                  <a:ea typeface="Instrument Sans Medium" pitchFamily="34" charset="-122"/>
                  <a:cs typeface="Instrument Sans Medium" pitchFamily="34" charset="-120"/>
                </a:rPr>
                <a:t>secretoria</a:t>
              </a:r>
              <a:r>
                <a:rPr lang="en-US" sz="1400" dirty="0">
                  <a:solidFill>
                    <a:srgbClr val="1E3063"/>
                  </a:solidFill>
                  <a:latin typeface="Instrument Sans Medium" pitchFamily="34" charset="0"/>
                  <a:ea typeface="Instrument Sans Medium" pitchFamily="34" charset="-122"/>
                  <a:cs typeface="Instrument Sans Medium" pitchFamily="34" charset="-120"/>
                </a:rPr>
                <a:t>.</a:t>
              </a:r>
              <a:endParaRPr lang="en-US" sz="1400" dirty="0"/>
            </a:p>
          </p:txBody>
        </p:sp>
      </p:grpSp>
      <p:grpSp>
        <p:nvGrpSpPr>
          <p:cNvPr id="49" name="Gruppo 48">
            <a:extLst>
              <a:ext uri="{FF2B5EF4-FFF2-40B4-BE49-F238E27FC236}">
                <a16:creationId xmlns:a16="http://schemas.microsoft.com/office/drawing/2014/main" id="{7A68B420-104C-4046-85C7-51254B6BC78B}"/>
              </a:ext>
            </a:extLst>
          </p:cNvPr>
          <p:cNvGrpSpPr/>
          <p:nvPr/>
        </p:nvGrpSpPr>
        <p:grpSpPr>
          <a:xfrm>
            <a:off x="4933180" y="3168401"/>
            <a:ext cx="6698456" cy="2938267"/>
            <a:chOff x="6782633" y="1777603"/>
            <a:chExt cx="6698456" cy="2938267"/>
          </a:xfrm>
        </p:grpSpPr>
        <p:pic>
          <p:nvPicPr>
            <p:cNvPr id="50" name="Image 0" descr="preencoded.png">
              <a:extLst>
                <a:ext uri="{FF2B5EF4-FFF2-40B4-BE49-F238E27FC236}">
                  <a16:creationId xmlns:a16="http://schemas.microsoft.com/office/drawing/2014/main" id="{BFD7B692-F24F-485B-998F-9E1EF0E39A7D}"/>
                </a:ext>
              </a:extLst>
            </p:cNvPr>
            <p:cNvPicPr>
              <a:picLocks noChangeAspect="1"/>
            </p:cNvPicPr>
            <p:nvPr/>
          </p:nvPicPr>
          <p:blipFill>
            <a:blip r:embed="rId5"/>
            <a:stretch>
              <a:fillRect/>
            </a:stretch>
          </p:blipFill>
          <p:spPr>
            <a:xfrm>
              <a:off x="6782633" y="1777603"/>
              <a:ext cx="6698456" cy="2938267"/>
            </a:xfrm>
            <a:prstGeom prst="rect">
              <a:avLst/>
            </a:prstGeom>
          </p:spPr>
        </p:pic>
        <p:sp>
          <p:nvSpPr>
            <p:cNvPr id="51" name="Text 2">
              <a:extLst>
                <a:ext uri="{FF2B5EF4-FFF2-40B4-BE49-F238E27FC236}">
                  <a16:creationId xmlns:a16="http://schemas.microsoft.com/office/drawing/2014/main" id="{6CCBD2F2-E191-42D7-BB23-C83B327E2DA5}"/>
                </a:ext>
              </a:extLst>
            </p:cNvPr>
            <p:cNvSpPr/>
            <p:nvPr/>
          </p:nvSpPr>
          <p:spPr>
            <a:xfrm>
              <a:off x="8436550" y="3575148"/>
              <a:ext cx="1491043" cy="209448"/>
            </a:xfrm>
            <a:prstGeom prst="rect">
              <a:avLst/>
            </a:prstGeom>
            <a:noFill/>
            <a:ln/>
          </p:spPr>
          <p:txBody>
            <a:bodyPr wrap="none" lIns="0" tIns="0" rIns="0" bIns="0" rtlCol="0" anchor="t"/>
            <a:lstStyle/>
            <a:p>
              <a:pPr marL="0" indent="0" algn="ctr">
                <a:lnSpc>
                  <a:spcPts val="2600"/>
                </a:lnSpc>
                <a:buNone/>
              </a:pPr>
              <a:r>
                <a:rPr lang="en-US" sz="1100" dirty="0">
                  <a:solidFill>
                    <a:srgbClr val="091C53"/>
                  </a:solidFill>
                  <a:latin typeface="Instrument Sans Semi Bold" pitchFamily="34" charset="0"/>
                  <a:ea typeface="Instrument Sans Semi Bold" pitchFamily="34" charset="-122"/>
                  <a:cs typeface="Instrument Sans Semi Bold" pitchFamily="34" charset="-120"/>
                </a:rPr>
                <a:t>Intervento</a:t>
              </a:r>
              <a:endParaRPr lang="en-US" sz="1100" dirty="0"/>
            </a:p>
          </p:txBody>
        </p:sp>
        <p:sp>
          <p:nvSpPr>
            <p:cNvPr id="52" name="Text 3">
              <a:extLst>
                <a:ext uri="{FF2B5EF4-FFF2-40B4-BE49-F238E27FC236}">
                  <a16:creationId xmlns:a16="http://schemas.microsoft.com/office/drawing/2014/main" id="{2B63D773-37D1-4418-A18B-32C462516EB6}"/>
                </a:ext>
              </a:extLst>
            </p:cNvPr>
            <p:cNvSpPr/>
            <p:nvPr/>
          </p:nvSpPr>
          <p:spPr>
            <a:xfrm>
              <a:off x="8436550" y="4003780"/>
              <a:ext cx="1491043" cy="149755"/>
            </a:xfrm>
            <a:prstGeom prst="rect">
              <a:avLst/>
            </a:prstGeom>
            <a:noFill/>
            <a:ln/>
          </p:spPr>
          <p:txBody>
            <a:bodyPr wrap="none" lIns="0" tIns="0" rIns="0" bIns="0" rtlCol="0" anchor="t"/>
            <a:lstStyle/>
            <a:p>
              <a:pPr marL="0" indent="0" algn="ctr">
                <a:lnSpc>
                  <a:spcPts val="1850"/>
                </a:lnSpc>
                <a:buNone/>
              </a:pPr>
              <a:r>
                <a:rPr lang="en-US" sz="1000" dirty="0">
                  <a:solidFill>
                    <a:srgbClr val="1E3063"/>
                  </a:solidFill>
                  <a:latin typeface="Instrument Sans Medium" pitchFamily="34" charset="0"/>
                  <a:ea typeface="Instrument Sans Medium" pitchFamily="34" charset="-122"/>
                  <a:cs typeface="Instrument Sans Medium" pitchFamily="34" charset="-120"/>
                </a:rPr>
                <a:t>SG o OAGB</a:t>
              </a:r>
              <a:endParaRPr lang="en-US" sz="1000" dirty="0"/>
            </a:p>
          </p:txBody>
        </p:sp>
        <p:sp>
          <p:nvSpPr>
            <p:cNvPr id="53" name="Text 4">
              <a:extLst>
                <a:ext uri="{FF2B5EF4-FFF2-40B4-BE49-F238E27FC236}">
                  <a16:creationId xmlns:a16="http://schemas.microsoft.com/office/drawing/2014/main" id="{865697CC-BC2F-442A-9F3A-114F06ED41E0}"/>
                </a:ext>
              </a:extLst>
            </p:cNvPr>
            <p:cNvSpPr/>
            <p:nvPr/>
          </p:nvSpPr>
          <p:spPr>
            <a:xfrm>
              <a:off x="11839859" y="3500269"/>
              <a:ext cx="1404801" cy="209448"/>
            </a:xfrm>
            <a:prstGeom prst="rect">
              <a:avLst/>
            </a:prstGeom>
            <a:noFill/>
            <a:ln/>
          </p:spPr>
          <p:txBody>
            <a:bodyPr wrap="none" lIns="0" tIns="0" rIns="0" bIns="0" rtlCol="0" anchor="t"/>
            <a:lstStyle/>
            <a:p>
              <a:pPr marL="0" indent="0" algn="ctr">
                <a:lnSpc>
                  <a:spcPts val="2600"/>
                </a:lnSpc>
                <a:buNone/>
              </a:pPr>
              <a:r>
                <a:rPr lang="en-US" sz="1100" dirty="0">
                  <a:solidFill>
                    <a:srgbClr val="091C53"/>
                  </a:solidFill>
                  <a:latin typeface="Instrument Sans Semi Bold" pitchFamily="34" charset="0"/>
                  <a:ea typeface="Instrument Sans Semi Bold" pitchFamily="34" charset="-122"/>
                  <a:cs typeface="Instrument Sans Semi Bold" pitchFamily="34" charset="-120"/>
                </a:rPr>
                <a:t>T2- 12 mesi</a:t>
              </a:r>
              <a:endParaRPr lang="en-US" sz="1100" dirty="0"/>
            </a:p>
          </p:txBody>
        </p:sp>
        <p:sp>
          <p:nvSpPr>
            <p:cNvPr id="54" name="Text 5">
              <a:extLst>
                <a:ext uri="{FF2B5EF4-FFF2-40B4-BE49-F238E27FC236}">
                  <a16:creationId xmlns:a16="http://schemas.microsoft.com/office/drawing/2014/main" id="{E58E7910-6989-4167-B361-EF91308C6894}"/>
                </a:ext>
              </a:extLst>
            </p:cNvPr>
            <p:cNvSpPr/>
            <p:nvPr/>
          </p:nvSpPr>
          <p:spPr>
            <a:xfrm>
              <a:off x="11839859" y="3928902"/>
              <a:ext cx="1404801" cy="449265"/>
            </a:xfrm>
            <a:prstGeom prst="rect">
              <a:avLst/>
            </a:prstGeom>
            <a:noFill/>
            <a:ln/>
          </p:spPr>
          <p:txBody>
            <a:bodyPr wrap="square" lIns="0" tIns="0" rIns="0" bIns="0" rtlCol="0" anchor="t"/>
            <a:lstStyle/>
            <a:p>
              <a:pPr marL="0" indent="0" algn="ctr">
                <a:lnSpc>
                  <a:spcPts val="1850"/>
                </a:lnSpc>
                <a:buNone/>
              </a:pPr>
              <a:r>
                <a:rPr lang="en-US" sz="1000" dirty="0">
                  <a:solidFill>
                    <a:srgbClr val="1E3063"/>
                  </a:solidFill>
                  <a:latin typeface="Instrument Sans Medium" pitchFamily="34" charset="0"/>
                  <a:ea typeface="Instrument Sans Medium" pitchFamily="34" charset="-122"/>
                  <a:cs typeface="Instrument Sans Medium" pitchFamily="34" charset="-120"/>
                </a:rPr>
                <a:t>Ripetizione valutazioni e follow-up</a:t>
              </a:r>
              <a:endParaRPr lang="en-US" sz="1000" dirty="0"/>
            </a:p>
          </p:txBody>
        </p:sp>
        <p:sp>
          <p:nvSpPr>
            <p:cNvPr id="55" name="Text 6">
              <a:extLst>
                <a:ext uri="{FF2B5EF4-FFF2-40B4-BE49-F238E27FC236}">
                  <a16:creationId xmlns:a16="http://schemas.microsoft.com/office/drawing/2014/main" id="{C2866EFB-905B-4D8B-849C-FB88A09D7243}"/>
                </a:ext>
              </a:extLst>
            </p:cNvPr>
            <p:cNvSpPr/>
            <p:nvPr/>
          </p:nvSpPr>
          <p:spPr>
            <a:xfrm>
              <a:off x="7098384" y="2021615"/>
              <a:ext cx="1338166" cy="209448"/>
            </a:xfrm>
            <a:prstGeom prst="rect">
              <a:avLst/>
            </a:prstGeom>
            <a:noFill/>
            <a:ln/>
          </p:spPr>
          <p:txBody>
            <a:bodyPr wrap="none" lIns="0" tIns="0" rIns="0" bIns="0" rtlCol="0" anchor="t"/>
            <a:lstStyle/>
            <a:p>
              <a:pPr marL="0" indent="0" algn="ctr">
                <a:lnSpc>
                  <a:spcPts val="2600"/>
                </a:lnSpc>
                <a:buNone/>
              </a:pPr>
              <a:r>
                <a:rPr lang="en-US" sz="1100" dirty="0">
                  <a:solidFill>
                    <a:srgbClr val="091C53"/>
                  </a:solidFill>
                  <a:latin typeface="Instrument Sans Semi Bold" pitchFamily="34" charset="0"/>
                  <a:ea typeface="Instrument Sans Semi Bold" pitchFamily="34" charset="-122"/>
                  <a:cs typeface="Instrument Sans Semi Bold" pitchFamily="34" charset="-120"/>
                </a:rPr>
                <a:t>T0 - Basale</a:t>
              </a:r>
              <a:endParaRPr lang="en-US" sz="1100" dirty="0"/>
            </a:p>
          </p:txBody>
        </p:sp>
        <p:sp>
          <p:nvSpPr>
            <p:cNvPr id="56" name="Text 7">
              <a:extLst>
                <a:ext uri="{FF2B5EF4-FFF2-40B4-BE49-F238E27FC236}">
                  <a16:creationId xmlns:a16="http://schemas.microsoft.com/office/drawing/2014/main" id="{C9BF96FB-65E2-48B1-A31F-C9C8BACFB04A}"/>
                </a:ext>
              </a:extLst>
            </p:cNvPr>
            <p:cNvSpPr/>
            <p:nvPr/>
          </p:nvSpPr>
          <p:spPr>
            <a:xfrm>
              <a:off x="7098384" y="2450247"/>
              <a:ext cx="1338166" cy="449265"/>
            </a:xfrm>
            <a:prstGeom prst="rect">
              <a:avLst/>
            </a:prstGeom>
            <a:noFill/>
            <a:ln/>
          </p:spPr>
          <p:txBody>
            <a:bodyPr wrap="square" lIns="0" tIns="0" rIns="0" bIns="0" rtlCol="0" anchor="t"/>
            <a:lstStyle/>
            <a:p>
              <a:pPr marL="0" indent="0" algn="ctr">
                <a:lnSpc>
                  <a:spcPts val="1850"/>
                </a:lnSpc>
                <a:buNone/>
              </a:pPr>
              <a:r>
                <a:rPr lang="en-US" sz="1000" dirty="0">
                  <a:solidFill>
                    <a:srgbClr val="1E3063"/>
                  </a:solidFill>
                  <a:latin typeface="Instrument Sans Medium" pitchFamily="34" charset="0"/>
                  <a:ea typeface="Instrument Sans Medium" pitchFamily="34" charset="-122"/>
                  <a:cs typeface="Instrument Sans Medium" pitchFamily="34" charset="-120"/>
                </a:rPr>
                <a:t>Valutazione preoperatoria e campioni</a:t>
              </a:r>
              <a:endParaRPr lang="en-US" sz="1000" dirty="0"/>
            </a:p>
          </p:txBody>
        </p:sp>
        <p:sp>
          <p:nvSpPr>
            <p:cNvPr id="57" name="Text 8">
              <a:extLst>
                <a:ext uri="{FF2B5EF4-FFF2-40B4-BE49-F238E27FC236}">
                  <a16:creationId xmlns:a16="http://schemas.microsoft.com/office/drawing/2014/main" id="{9E339750-F538-4B2C-B4C0-50AEF9F35CEC}"/>
                </a:ext>
              </a:extLst>
            </p:cNvPr>
            <p:cNvSpPr/>
            <p:nvPr/>
          </p:nvSpPr>
          <p:spPr>
            <a:xfrm>
              <a:off x="10213298" y="2048039"/>
              <a:ext cx="1491043" cy="209448"/>
            </a:xfrm>
            <a:prstGeom prst="rect">
              <a:avLst/>
            </a:prstGeom>
            <a:noFill/>
            <a:ln/>
          </p:spPr>
          <p:txBody>
            <a:bodyPr wrap="none" lIns="0" tIns="0" rIns="0" bIns="0" rtlCol="0" anchor="t"/>
            <a:lstStyle/>
            <a:p>
              <a:pPr marL="0" indent="0" algn="ctr">
                <a:lnSpc>
                  <a:spcPts val="2600"/>
                </a:lnSpc>
                <a:buNone/>
              </a:pPr>
              <a:r>
                <a:rPr lang="en-US" sz="1100" dirty="0">
                  <a:solidFill>
                    <a:srgbClr val="091C53"/>
                  </a:solidFill>
                  <a:latin typeface="Instrument Sans Semi Bold" pitchFamily="34" charset="0"/>
                  <a:ea typeface="Instrument Sans Semi Bold" pitchFamily="34" charset="-122"/>
                  <a:cs typeface="Instrument Sans Semi Bold" pitchFamily="34" charset="-120"/>
                </a:rPr>
                <a:t>T1 - 6 mesi</a:t>
              </a:r>
              <a:endParaRPr lang="en-US" sz="1100" dirty="0"/>
            </a:p>
          </p:txBody>
        </p:sp>
        <p:sp>
          <p:nvSpPr>
            <p:cNvPr id="58" name="Text 9">
              <a:extLst>
                <a:ext uri="{FF2B5EF4-FFF2-40B4-BE49-F238E27FC236}">
                  <a16:creationId xmlns:a16="http://schemas.microsoft.com/office/drawing/2014/main" id="{2BE9BB2E-BF21-4C32-9805-98A3B3BB4109}"/>
                </a:ext>
              </a:extLst>
            </p:cNvPr>
            <p:cNvSpPr/>
            <p:nvPr/>
          </p:nvSpPr>
          <p:spPr>
            <a:xfrm>
              <a:off x="10213298" y="2476671"/>
              <a:ext cx="1491043" cy="299510"/>
            </a:xfrm>
            <a:prstGeom prst="rect">
              <a:avLst/>
            </a:prstGeom>
            <a:noFill/>
            <a:ln/>
          </p:spPr>
          <p:txBody>
            <a:bodyPr wrap="square" lIns="0" tIns="0" rIns="0" bIns="0" rtlCol="0" anchor="t"/>
            <a:lstStyle/>
            <a:p>
              <a:pPr marL="0" indent="0" algn="ctr">
                <a:lnSpc>
                  <a:spcPts val="1850"/>
                </a:lnSpc>
                <a:buNone/>
              </a:pPr>
              <a:r>
                <a:rPr lang="en-US" sz="1000" dirty="0">
                  <a:solidFill>
                    <a:srgbClr val="1E3063"/>
                  </a:solidFill>
                  <a:latin typeface="Instrument Sans Medium" pitchFamily="34" charset="0"/>
                  <a:ea typeface="Instrument Sans Medium" pitchFamily="34" charset="-122"/>
                  <a:cs typeface="Instrument Sans Medium" pitchFamily="34" charset="-120"/>
                </a:rPr>
                <a:t>Antropometria, esami e score CV</a:t>
              </a:r>
              <a:endParaRPr lang="en-US" sz="1000" dirty="0"/>
            </a:p>
          </p:txBody>
        </p:sp>
      </p:grpSp>
      <p:pic>
        <p:nvPicPr>
          <p:cNvPr id="37" name="Immagine 36">
            <a:extLst>
              <a:ext uri="{FF2B5EF4-FFF2-40B4-BE49-F238E27FC236}">
                <a16:creationId xmlns:a16="http://schemas.microsoft.com/office/drawing/2014/main" id="{A26A240A-65B9-47C4-8843-85335DA0AD8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24863" y="60421"/>
            <a:ext cx="2803525" cy="3060700"/>
          </a:xfrm>
          <a:prstGeom prst="rect">
            <a:avLst/>
          </a:prstGeom>
          <a:noFill/>
          <a:ln>
            <a:noFill/>
          </a:ln>
          <a:effectLst>
            <a:softEdge rad="406400"/>
          </a:effectLst>
        </p:spPr>
      </p:pic>
      <p:pic>
        <p:nvPicPr>
          <p:cNvPr id="43" name="Immagine 42">
            <a:extLst>
              <a:ext uri="{FF2B5EF4-FFF2-40B4-BE49-F238E27FC236}">
                <a16:creationId xmlns:a16="http://schemas.microsoft.com/office/drawing/2014/main" id="{30B492A6-72CA-467F-A751-D9CB12C4A83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68994" y="3206417"/>
            <a:ext cx="2903456" cy="3060700"/>
          </a:xfrm>
          <a:prstGeom prst="rect">
            <a:avLst/>
          </a:prstGeom>
          <a:noFill/>
          <a:ln>
            <a:noFill/>
          </a:ln>
          <a:effectLst>
            <a:softEdge rad="381000"/>
          </a:effectLst>
        </p:spPr>
      </p:pic>
      <p:sp>
        <p:nvSpPr>
          <p:cNvPr id="59" name="Text 1">
            <a:extLst>
              <a:ext uri="{FF2B5EF4-FFF2-40B4-BE49-F238E27FC236}">
                <a16:creationId xmlns:a16="http://schemas.microsoft.com/office/drawing/2014/main" id="{B52A54E9-387C-45F3-80D9-535ED3D94B19}"/>
              </a:ext>
            </a:extLst>
          </p:cNvPr>
          <p:cNvSpPr/>
          <p:nvPr/>
        </p:nvSpPr>
        <p:spPr>
          <a:xfrm>
            <a:off x="1467717" y="3194093"/>
            <a:ext cx="2717781" cy="576626"/>
          </a:xfrm>
          <a:prstGeom prst="rect">
            <a:avLst/>
          </a:prstGeom>
          <a:noFill/>
          <a:ln/>
        </p:spPr>
        <p:txBody>
          <a:bodyPr wrap="none" lIns="0" tIns="0" rIns="0" bIns="0" rtlCol="0" anchor="t"/>
          <a:lstStyle/>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Sleeve Gastrectomy</a:t>
            </a:r>
            <a:endParaRPr lang="en-US" sz="1400" dirty="0">
              <a:solidFill>
                <a:schemeClr val="accent1">
                  <a:lumMod val="50000"/>
                </a:schemeClr>
              </a:solidFill>
              <a:latin typeface="Arial" panose="020B0604020202020204" pitchFamily="34" charset="0"/>
              <a:cs typeface="Arial" panose="020B0604020202020204" pitchFamily="34" charset="0"/>
            </a:endParaRPr>
          </a:p>
        </p:txBody>
      </p:sp>
      <p:sp>
        <p:nvSpPr>
          <p:cNvPr id="60" name="Text 1">
            <a:extLst>
              <a:ext uri="{FF2B5EF4-FFF2-40B4-BE49-F238E27FC236}">
                <a16:creationId xmlns:a16="http://schemas.microsoft.com/office/drawing/2014/main" id="{976081A1-B501-458C-B567-824119CF89B0}"/>
              </a:ext>
            </a:extLst>
          </p:cNvPr>
          <p:cNvSpPr/>
          <p:nvPr/>
        </p:nvSpPr>
        <p:spPr>
          <a:xfrm>
            <a:off x="1403346" y="6289361"/>
            <a:ext cx="2717781" cy="576626"/>
          </a:xfrm>
          <a:prstGeom prst="rect">
            <a:avLst/>
          </a:prstGeom>
          <a:noFill/>
          <a:ln/>
        </p:spPr>
        <p:txBody>
          <a:bodyPr wrap="none" lIns="0" tIns="0" rIns="0" bIns="0" rtlCol="0" anchor="t"/>
          <a:lstStyle/>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One Anastomosis Gastric</a:t>
            </a:r>
          </a:p>
          <a:p>
            <a:pPr>
              <a:lnSpc>
                <a:spcPts val="1667"/>
              </a:lnSpc>
            </a:pPr>
            <a:r>
              <a:rPr lang="en-US" sz="1200" dirty="0">
                <a:solidFill>
                  <a:schemeClr val="accent1">
                    <a:lumMod val="50000"/>
                  </a:schemeClr>
                </a:solidFill>
                <a:latin typeface="Arial" panose="020B0604020202020204" pitchFamily="34" charset="0"/>
                <a:cs typeface="Arial" panose="020B0604020202020204" pitchFamily="34" charset="0"/>
              </a:rPr>
              <a:t>Bypass (OAGB)</a:t>
            </a:r>
            <a:endParaRPr lang="en-US" sz="1400" dirty="0">
              <a:solidFill>
                <a:schemeClr val="accent1">
                  <a:lumMod val="50000"/>
                </a:schemeClr>
              </a:solidFill>
              <a:latin typeface="Arial" panose="020B0604020202020204" pitchFamily="34" charset="0"/>
              <a:cs typeface="Arial" panose="020B0604020202020204" pitchFamily="34" charset="0"/>
            </a:endParaRPr>
          </a:p>
        </p:txBody>
      </p:sp>
      <p:pic>
        <p:nvPicPr>
          <p:cNvPr id="62" name="Immagine 61">
            <a:extLst>
              <a:ext uri="{FF2B5EF4-FFF2-40B4-BE49-F238E27FC236}">
                <a16:creationId xmlns:a16="http://schemas.microsoft.com/office/drawing/2014/main" id="{D67E4FBF-50EC-48E4-8BE5-76A4931907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extLst>
      <p:ext uri="{BB962C8B-B14F-4D97-AF65-F5344CB8AC3E}">
        <p14:creationId xmlns:p14="http://schemas.microsoft.com/office/powerpoint/2010/main" val="247082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5"/>
                                        </p:tgtEl>
                                      </p:cBhvr>
                                    </p:animEffect>
                                    <p:set>
                                      <p:cBhvr>
                                        <p:cTn id="23" dur="1" fill="hold">
                                          <p:stCondLst>
                                            <p:cond delay="499"/>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9" grpId="0" animBg="1"/>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2775725" y="215090"/>
            <a:ext cx="5668368" cy="516732"/>
          </a:xfrm>
          <a:prstGeom prst="rect">
            <a:avLst/>
          </a:prstGeom>
          <a:noFill/>
          <a:ln/>
        </p:spPr>
        <p:txBody>
          <a:bodyPr wrap="none" lIns="0" tIns="0" rIns="0" bIns="0" rtlCol="0" anchor="t"/>
          <a:lstStyle/>
          <a:p>
            <a:pPr>
              <a:lnSpc>
                <a:spcPts val="4042"/>
              </a:lnSpc>
            </a:pPr>
            <a:r>
              <a:rPr lang="en-US" sz="3250" dirty="0" err="1">
                <a:solidFill>
                  <a:srgbClr val="091C53"/>
                </a:solidFill>
                <a:latin typeface="Instrument Sans Semi Bold" pitchFamily="34" charset="0"/>
                <a:ea typeface="Instrument Sans Semi Bold" pitchFamily="34" charset="-122"/>
                <a:cs typeface="Instrument Sans Semi Bold" pitchFamily="34" charset="-120"/>
              </a:rPr>
              <a:t>Disegno</a:t>
            </a:r>
            <a:r>
              <a:rPr lang="en-US" sz="3250" dirty="0">
                <a:solidFill>
                  <a:srgbClr val="091C53"/>
                </a:solidFill>
                <a:latin typeface="Instrument Sans Semi Bold" pitchFamily="34" charset="0"/>
                <a:ea typeface="Instrument Sans Semi Bold" pitchFamily="34" charset="-122"/>
                <a:cs typeface="Instrument Sans Semi Bold" pitchFamily="34" charset="-120"/>
              </a:rPr>
              <a:t> </a:t>
            </a:r>
            <a:r>
              <a:rPr lang="en-US" sz="3250" dirty="0" err="1">
                <a:solidFill>
                  <a:srgbClr val="091C53"/>
                </a:solidFill>
                <a:latin typeface="Instrument Sans Semi Bold" pitchFamily="34" charset="0"/>
                <a:ea typeface="Instrument Sans Semi Bold" pitchFamily="34" charset="-122"/>
                <a:cs typeface="Instrument Sans Semi Bold" pitchFamily="34" charset="-120"/>
              </a:rPr>
              <a:t>dello</a:t>
            </a:r>
            <a:r>
              <a:rPr lang="en-US" sz="3250" dirty="0">
                <a:solidFill>
                  <a:srgbClr val="091C53"/>
                </a:solidFill>
                <a:latin typeface="Instrument Sans Semi Bold" pitchFamily="34" charset="0"/>
                <a:ea typeface="Instrument Sans Semi Bold" pitchFamily="34" charset="-122"/>
                <a:cs typeface="Instrument Sans Semi Bold" pitchFamily="34" charset="-120"/>
              </a:rPr>
              <a:t> studio</a:t>
            </a:r>
            <a:endParaRPr lang="en-US" sz="3250" dirty="0"/>
          </a:p>
        </p:txBody>
      </p:sp>
      <p:grpSp>
        <p:nvGrpSpPr>
          <p:cNvPr id="24" name="Gruppo 23">
            <a:extLst>
              <a:ext uri="{FF2B5EF4-FFF2-40B4-BE49-F238E27FC236}">
                <a16:creationId xmlns:a16="http://schemas.microsoft.com/office/drawing/2014/main" id="{645A8128-A6E7-49D7-8057-F07B0D98D99A}"/>
              </a:ext>
            </a:extLst>
          </p:cNvPr>
          <p:cNvGrpSpPr/>
          <p:nvPr/>
        </p:nvGrpSpPr>
        <p:grpSpPr>
          <a:xfrm>
            <a:off x="525651" y="1894321"/>
            <a:ext cx="2975363" cy="561339"/>
            <a:chOff x="642442" y="2397026"/>
            <a:chExt cx="5370909" cy="1520230"/>
          </a:xfrm>
        </p:grpSpPr>
        <p:sp>
          <p:nvSpPr>
            <p:cNvPr id="5" name="Shape 3"/>
            <p:cNvSpPr/>
            <p:nvPr/>
          </p:nvSpPr>
          <p:spPr>
            <a:xfrm>
              <a:off x="661492" y="2397026"/>
              <a:ext cx="5351859" cy="1520230"/>
            </a:xfrm>
            <a:prstGeom prst="roundRect">
              <a:avLst>
                <a:gd name="adj" fmla="val 6015"/>
              </a:avLst>
            </a:prstGeom>
            <a:solidFill>
              <a:srgbClr val="FFFFFF"/>
            </a:solidFill>
            <a:ln w="22860">
              <a:solidFill>
                <a:srgbClr val="B4CCE3"/>
              </a:solidFill>
              <a:prstDash val="solid"/>
            </a:ln>
          </p:spPr>
        </p:sp>
        <p:sp>
          <p:nvSpPr>
            <p:cNvPr id="6" name="Shape 4"/>
            <p:cNvSpPr/>
            <p:nvPr/>
          </p:nvSpPr>
          <p:spPr>
            <a:xfrm>
              <a:off x="642442" y="2397026"/>
              <a:ext cx="76200" cy="1520230"/>
            </a:xfrm>
            <a:prstGeom prst="roundRect">
              <a:avLst>
                <a:gd name="adj" fmla="val 195349"/>
              </a:avLst>
            </a:prstGeom>
            <a:solidFill>
              <a:srgbClr val="84C1FA"/>
            </a:solidFill>
            <a:ln/>
          </p:spPr>
        </p:sp>
        <p:sp>
          <p:nvSpPr>
            <p:cNvPr id="7" name="Text 5"/>
            <p:cNvSpPr/>
            <p:nvPr/>
          </p:nvSpPr>
          <p:spPr>
            <a:xfrm>
              <a:off x="902990" y="2581374"/>
              <a:ext cx="2301578" cy="258465"/>
            </a:xfrm>
            <a:prstGeom prst="rect">
              <a:avLst/>
            </a:prstGeom>
            <a:noFill/>
            <a:ln/>
          </p:spPr>
          <p:txBody>
            <a:bodyPr wrap="none" lIns="0" tIns="0" rIns="0" bIns="0" rtlCol="0" anchor="t"/>
            <a:lstStyle/>
            <a:p>
              <a:pPr>
                <a:lnSpc>
                  <a:spcPts val="2000"/>
                </a:lnSpc>
              </a:pPr>
              <a:r>
                <a:rPr lang="en-US" sz="1625" dirty="0">
                  <a:solidFill>
                    <a:srgbClr val="1E3063"/>
                  </a:solidFill>
                  <a:latin typeface="Instrument Sans Semi Bold" pitchFamily="34" charset="0"/>
                  <a:ea typeface="Instrument Sans Semi Bold" pitchFamily="34" charset="-122"/>
                  <a:cs typeface="Instrument Sans Semi Bold" pitchFamily="34" charset="-120"/>
                </a:rPr>
                <a:t>Framingham Risk Score</a:t>
              </a:r>
              <a:endParaRPr lang="en-US" sz="1625" dirty="0"/>
            </a:p>
          </p:txBody>
        </p:sp>
      </p:grpSp>
      <p:grpSp>
        <p:nvGrpSpPr>
          <p:cNvPr id="26" name="Gruppo 25">
            <a:extLst>
              <a:ext uri="{FF2B5EF4-FFF2-40B4-BE49-F238E27FC236}">
                <a16:creationId xmlns:a16="http://schemas.microsoft.com/office/drawing/2014/main" id="{D1C0C3CA-85FF-4C20-BCDB-AAFFE8FF4A5A}"/>
              </a:ext>
            </a:extLst>
          </p:cNvPr>
          <p:cNvGrpSpPr/>
          <p:nvPr/>
        </p:nvGrpSpPr>
        <p:grpSpPr>
          <a:xfrm>
            <a:off x="3632991" y="1894321"/>
            <a:ext cx="2970696" cy="583221"/>
            <a:chOff x="6159599" y="2397026"/>
            <a:chExt cx="5370910" cy="1520230"/>
          </a:xfrm>
        </p:grpSpPr>
        <p:sp>
          <p:nvSpPr>
            <p:cNvPr id="9" name="Shape 7"/>
            <p:cNvSpPr/>
            <p:nvPr/>
          </p:nvSpPr>
          <p:spPr>
            <a:xfrm>
              <a:off x="6178650" y="2397026"/>
              <a:ext cx="5351859" cy="1520230"/>
            </a:xfrm>
            <a:prstGeom prst="roundRect">
              <a:avLst>
                <a:gd name="adj" fmla="val 6015"/>
              </a:avLst>
            </a:prstGeom>
            <a:solidFill>
              <a:srgbClr val="FFFFFF"/>
            </a:solidFill>
            <a:ln w="22860">
              <a:solidFill>
                <a:srgbClr val="B4CCE3"/>
              </a:solidFill>
              <a:prstDash val="solid"/>
            </a:ln>
          </p:spPr>
        </p:sp>
        <p:sp>
          <p:nvSpPr>
            <p:cNvPr id="10" name="Shape 8"/>
            <p:cNvSpPr/>
            <p:nvPr/>
          </p:nvSpPr>
          <p:spPr>
            <a:xfrm>
              <a:off x="6159599" y="2397026"/>
              <a:ext cx="76200" cy="1520230"/>
            </a:xfrm>
            <a:prstGeom prst="roundRect">
              <a:avLst>
                <a:gd name="adj" fmla="val 195349"/>
              </a:avLst>
            </a:prstGeom>
            <a:solidFill>
              <a:srgbClr val="84C1FA"/>
            </a:solidFill>
            <a:ln/>
          </p:spPr>
        </p:sp>
        <p:sp>
          <p:nvSpPr>
            <p:cNvPr id="11" name="Text 9"/>
            <p:cNvSpPr/>
            <p:nvPr/>
          </p:nvSpPr>
          <p:spPr>
            <a:xfrm>
              <a:off x="6420148" y="2581374"/>
              <a:ext cx="2067421" cy="258465"/>
            </a:xfrm>
            <a:prstGeom prst="rect">
              <a:avLst/>
            </a:prstGeom>
            <a:noFill/>
            <a:ln/>
          </p:spPr>
          <p:txBody>
            <a:bodyPr wrap="none" lIns="0" tIns="0" rIns="0" bIns="0" rtlCol="0" anchor="t"/>
            <a:lstStyle/>
            <a:p>
              <a:pPr>
                <a:lnSpc>
                  <a:spcPts val="2000"/>
                </a:lnSpc>
              </a:pPr>
              <a:r>
                <a:rPr lang="en-US" sz="1625" dirty="0">
                  <a:solidFill>
                    <a:srgbClr val="1E3063"/>
                  </a:solidFill>
                  <a:latin typeface="Instrument Sans Semi Bold" pitchFamily="34" charset="0"/>
                  <a:ea typeface="Instrument Sans Semi Bold" pitchFamily="34" charset="-122"/>
                  <a:cs typeface="Instrument Sans Semi Bold" pitchFamily="34" charset="-120"/>
                </a:rPr>
                <a:t>SCORE2</a:t>
              </a:r>
              <a:endParaRPr lang="en-US" sz="1625" dirty="0"/>
            </a:p>
          </p:txBody>
        </p:sp>
      </p:grpSp>
      <p:grpSp>
        <p:nvGrpSpPr>
          <p:cNvPr id="25" name="Gruppo 24">
            <a:extLst>
              <a:ext uri="{FF2B5EF4-FFF2-40B4-BE49-F238E27FC236}">
                <a16:creationId xmlns:a16="http://schemas.microsoft.com/office/drawing/2014/main" id="{86D5EE61-9CB5-4684-B18A-6DE45EC10837}"/>
              </a:ext>
            </a:extLst>
          </p:cNvPr>
          <p:cNvGrpSpPr/>
          <p:nvPr/>
        </p:nvGrpSpPr>
        <p:grpSpPr>
          <a:xfrm>
            <a:off x="516013" y="2629388"/>
            <a:ext cx="2975363" cy="561339"/>
            <a:chOff x="642442" y="4082554"/>
            <a:chExt cx="5370909" cy="1520230"/>
          </a:xfrm>
        </p:grpSpPr>
        <p:sp>
          <p:nvSpPr>
            <p:cNvPr id="13" name="Shape 11"/>
            <p:cNvSpPr/>
            <p:nvPr/>
          </p:nvSpPr>
          <p:spPr>
            <a:xfrm>
              <a:off x="661492" y="4082554"/>
              <a:ext cx="5351859" cy="1520230"/>
            </a:xfrm>
            <a:prstGeom prst="roundRect">
              <a:avLst>
                <a:gd name="adj" fmla="val 6015"/>
              </a:avLst>
            </a:prstGeom>
            <a:solidFill>
              <a:srgbClr val="FFFFFF"/>
            </a:solidFill>
            <a:ln w="22860">
              <a:solidFill>
                <a:srgbClr val="B4CCE3"/>
              </a:solidFill>
              <a:prstDash val="solid"/>
            </a:ln>
          </p:spPr>
        </p:sp>
        <p:sp>
          <p:nvSpPr>
            <p:cNvPr id="14" name="Shape 12"/>
            <p:cNvSpPr/>
            <p:nvPr/>
          </p:nvSpPr>
          <p:spPr>
            <a:xfrm>
              <a:off x="642442" y="4082554"/>
              <a:ext cx="76200" cy="1520230"/>
            </a:xfrm>
            <a:prstGeom prst="roundRect">
              <a:avLst>
                <a:gd name="adj" fmla="val 195349"/>
              </a:avLst>
            </a:prstGeom>
            <a:solidFill>
              <a:srgbClr val="84C1FA"/>
            </a:solidFill>
            <a:ln/>
          </p:spPr>
        </p:sp>
        <p:sp>
          <p:nvSpPr>
            <p:cNvPr id="15" name="Text 13"/>
            <p:cNvSpPr/>
            <p:nvPr/>
          </p:nvSpPr>
          <p:spPr>
            <a:xfrm>
              <a:off x="902990" y="4266903"/>
              <a:ext cx="2067421" cy="258465"/>
            </a:xfrm>
            <a:prstGeom prst="rect">
              <a:avLst/>
            </a:prstGeom>
            <a:noFill/>
            <a:ln/>
          </p:spPr>
          <p:txBody>
            <a:bodyPr wrap="none" lIns="0" tIns="0" rIns="0" bIns="0" rtlCol="0" anchor="t"/>
            <a:lstStyle/>
            <a:p>
              <a:pPr>
                <a:lnSpc>
                  <a:spcPts val="2000"/>
                </a:lnSpc>
              </a:pPr>
              <a:r>
                <a:rPr lang="en-US" sz="1625" dirty="0">
                  <a:solidFill>
                    <a:srgbClr val="1E3063"/>
                  </a:solidFill>
                  <a:latin typeface="Instrument Sans Semi Bold" pitchFamily="34" charset="0"/>
                  <a:ea typeface="Instrument Sans Semi Bold" pitchFamily="34" charset="-122"/>
                  <a:cs typeface="Instrument Sans Semi Bold" pitchFamily="34" charset="-120"/>
                </a:rPr>
                <a:t>Equazioni PREVENT</a:t>
              </a:r>
              <a:endParaRPr lang="en-US" sz="1625" dirty="0"/>
            </a:p>
          </p:txBody>
        </p:sp>
      </p:grpSp>
      <p:grpSp>
        <p:nvGrpSpPr>
          <p:cNvPr id="27" name="Gruppo 26">
            <a:extLst>
              <a:ext uri="{FF2B5EF4-FFF2-40B4-BE49-F238E27FC236}">
                <a16:creationId xmlns:a16="http://schemas.microsoft.com/office/drawing/2014/main" id="{7709098F-208B-4F75-A88E-026D25827FF9}"/>
              </a:ext>
            </a:extLst>
          </p:cNvPr>
          <p:cNvGrpSpPr/>
          <p:nvPr/>
        </p:nvGrpSpPr>
        <p:grpSpPr>
          <a:xfrm>
            <a:off x="3652862" y="2659491"/>
            <a:ext cx="2964809" cy="569417"/>
            <a:chOff x="6159599" y="4082554"/>
            <a:chExt cx="5370910" cy="1520230"/>
          </a:xfrm>
        </p:grpSpPr>
        <p:sp>
          <p:nvSpPr>
            <p:cNvPr id="17" name="Shape 15"/>
            <p:cNvSpPr/>
            <p:nvPr/>
          </p:nvSpPr>
          <p:spPr>
            <a:xfrm>
              <a:off x="6178650" y="4082554"/>
              <a:ext cx="5351859" cy="1520230"/>
            </a:xfrm>
            <a:prstGeom prst="roundRect">
              <a:avLst>
                <a:gd name="adj" fmla="val 6015"/>
              </a:avLst>
            </a:prstGeom>
            <a:solidFill>
              <a:srgbClr val="FFFFFF"/>
            </a:solidFill>
            <a:ln w="22860">
              <a:solidFill>
                <a:srgbClr val="B4CCE3"/>
              </a:solidFill>
              <a:prstDash val="solid"/>
            </a:ln>
          </p:spPr>
        </p:sp>
        <p:sp>
          <p:nvSpPr>
            <p:cNvPr id="18" name="Shape 16"/>
            <p:cNvSpPr/>
            <p:nvPr/>
          </p:nvSpPr>
          <p:spPr>
            <a:xfrm>
              <a:off x="6159599" y="4082554"/>
              <a:ext cx="76200" cy="1520230"/>
            </a:xfrm>
            <a:prstGeom prst="roundRect">
              <a:avLst>
                <a:gd name="adj" fmla="val 195349"/>
              </a:avLst>
            </a:prstGeom>
            <a:solidFill>
              <a:srgbClr val="84C1FA"/>
            </a:solidFill>
            <a:ln/>
          </p:spPr>
        </p:sp>
        <p:sp>
          <p:nvSpPr>
            <p:cNvPr id="19" name="Text 17"/>
            <p:cNvSpPr/>
            <p:nvPr/>
          </p:nvSpPr>
          <p:spPr>
            <a:xfrm>
              <a:off x="6420148" y="4266903"/>
              <a:ext cx="2067421" cy="258465"/>
            </a:xfrm>
            <a:prstGeom prst="rect">
              <a:avLst/>
            </a:prstGeom>
            <a:noFill/>
            <a:ln/>
          </p:spPr>
          <p:txBody>
            <a:bodyPr wrap="none" lIns="0" tIns="0" rIns="0" bIns="0" rtlCol="0" anchor="t"/>
            <a:lstStyle/>
            <a:p>
              <a:pPr>
                <a:lnSpc>
                  <a:spcPts val="2000"/>
                </a:lnSpc>
              </a:pPr>
              <a:r>
                <a:rPr lang="en-US" sz="1625" dirty="0">
                  <a:solidFill>
                    <a:srgbClr val="1E3063"/>
                  </a:solidFill>
                  <a:latin typeface="Instrument Sans Semi Bold" pitchFamily="34" charset="0"/>
                  <a:ea typeface="Instrument Sans Semi Bold" pitchFamily="34" charset="-122"/>
                  <a:cs typeface="Instrument Sans Semi Bold" pitchFamily="34" charset="-120"/>
                </a:rPr>
                <a:t>Score AROSE</a:t>
              </a:r>
              <a:endParaRPr lang="en-US" sz="1625" dirty="0"/>
            </a:p>
          </p:txBody>
        </p:sp>
      </p:grpSp>
      <p:sp>
        <p:nvSpPr>
          <p:cNvPr id="21" name="Text 3">
            <a:extLst>
              <a:ext uri="{FF2B5EF4-FFF2-40B4-BE49-F238E27FC236}">
                <a16:creationId xmlns:a16="http://schemas.microsoft.com/office/drawing/2014/main" id="{67BCC084-DBDD-4C30-A817-24A359F01AAD}"/>
              </a:ext>
            </a:extLst>
          </p:cNvPr>
          <p:cNvSpPr/>
          <p:nvPr/>
        </p:nvSpPr>
        <p:spPr>
          <a:xfrm>
            <a:off x="386500" y="1102659"/>
            <a:ext cx="10728533" cy="770221"/>
          </a:xfrm>
          <a:prstGeom prst="rect">
            <a:avLst/>
          </a:prstGeom>
          <a:noFill/>
          <a:ln/>
        </p:spPr>
        <p:txBody>
          <a:bodyPr wrap="square" lIns="0" tIns="0" rIns="0" bIns="0" rtlCol="0" anchor="t"/>
          <a:lstStyle/>
          <a:p>
            <a:pPr>
              <a:lnSpc>
                <a:spcPts val="2083"/>
              </a:lnSpc>
            </a:pPr>
            <a:r>
              <a:rPr lang="en-US" sz="1400" b="1" dirty="0">
                <a:solidFill>
                  <a:srgbClr val="1E3063"/>
                </a:solidFill>
                <a:latin typeface="Instrument Sans Medium" pitchFamily="34" charset="0"/>
                <a:ea typeface="Instrument Sans Medium" pitchFamily="34" charset="-122"/>
                <a:cs typeface="Instrument Sans Medium" pitchFamily="34" charset="-120"/>
              </a:rPr>
              <a:t>Studio </a:t>
            </a:r>
            <a:r>
              <a:rPr lang="en-US" sz="1400" b="1" dirty="0" err="1">
                <a:solidFill>
                  <a:srgbClr val="1E3063"/>
                </a:solidFill>
                <a:latin typeface="Instrument Sans Medium" pitchFamily="34" charset="0"/>
                <a:ea typeface="Instrument Sans Medium" pitchFamily="34" charset="-122"/>
                <a:cs typeface="Instrument Sans Medium" pitchFamily="34" charset="-120"/>
              </a:rPr>
              <a:t>osservazionale</a:t>
            </a:r>
            <a:r>
              <a:rPr lang="en-US" sz="1400" b="1" dirty="0">
                <a:solidFill>
                  <a:srgbClr val="1E3063"/>
                </a:solidFill>
                <a:latin typeface="Instrument Sans Medium" pitchFamily="34" charset="0"/>
                <a:ea typeface="Instrument Sans Medium" pitchFamily="34" charset="-122"/>
                <a:cs typeface="Instrument Sans Medium" pitchFamily="34" charset="-120"/>
              </a:rPr>
              <a:t> </a:t>
            </a:r>
            <a:r>
              <a:rPr lang="en-US" sz="1400" b="1" dirty="0" err="1">
                <a:solidFill>
                  <a:srgbClr val="1E3063"/>
                </a:solidFill>
                <a:latin typeface="Instrument Sans Medium" pitchFamily="34" charset="0"/>
                <a:ea typeface="Instrument Sans Medium" pitchFamily="34" charset="-122"/>
                <a:cs typeface="Instrument Sans Medium" pitchFamily="34" charset="-120"/>
              </a:rPr>
              <a:t>monocentrico</a:t>
            </a:r>
            <a:r>
              <a:rPr lang="en-US" sz="1400" dirty="0">
                <a:solidFill>
                  <a:srgbClr val="1E3063"/>
                </a:solidFill>
                <a:latin typeface="Instrument Sans Medium" pitchFamily="34" charset="0"/>
                <a:ea typeface="Instrument Sans Medium" pitchFamily="34" charset="-122"/>
                <a:cs typeface="Instrument Sans Medium" pitchFamily="34" charset="-120"/>
              </a:rPr>
              <a:t> con </a:t>
            </a:r>
            <a:r>
              <a:rPr lang="en-US" sz="1400" dirty="0" err="1">
                <a:solidFill>
                  <a:srgbClr val="1E3063"/>
                </a:solidFill>
                <a:latin typeface="Instrument Sans Medium" pitchFamily="34" charset="0"/>
                <a:ea typeface="Instrument Sans Medium" pitchFamily="34" charset="-122"/>
                <a:cs typeface="Instrument Sans Medium" pitchFamily="34" charset="-120"/>
              </a:rPr>
              <a:t>analisi</a:t>
            </a:r>
            <a:r>
              <a:rPr lang="en-US" sz="1400" dirty="0">
                <a:solidFill>
                  <a:srgbClr val="1E3063"/>
                </a:solidFill>
                <a:latin typeface="Instrument Sans Medium" pitchFamily="34" charset="0"/>
                <a:ea typeface="Instrument Sans Medium" pitchFamily="34" charset="-122"/>
                <a:cs typeface="Instrument Sans Medium" pitchFamily="34" charset="-120"/>
              </a:rPr>
              <a:t> pre-post </a:t>
            </a:r>
            <a:r>
              <a:rPr lang="en-US" sz="1400" dirty="0" err="1">
                <a:solidFill>
                  <a:srgbClr val="1E3063"/>
                </a:solidFill>
                <a:latin typeface="Instrument Sans Medium" pitchFamily="34" charset="0"/>
                <a:ea typeface="Instrument Sans Medium" pitchFamily="34" charset="-122"/>
                <a:cs typeface="Instrument Sans Medium" pitchFamily="34" charset="-120"/>
              </a:rPr>
              <a:t>operatoria</a:t>
            </a:r>
            <a:r>
              <a:rPr lang="en-US" sz="1400" dirty="0">
                <a:solidFill>
                  <a:srgbClr val="1E3063"/>
                </a:solidFill>
                <a:latin typeface="Instrument Sans Medium" pitchFamily="34" charset="0"/>
                <a:ea typeface="Instrument Sans Medium" pitchFamily="34" charset="-122"/>
                <a:cs typeface="Instrument Sans Medium" pitchFamily="34" charset="-120"/>
              </a:rPr>
              <a:t> (T0–T1), condotto su una coorte clinica prospettica dello studio </a:t>
            </a:r>
            <a:r>
              <a:rPr lang="en-US" sz="1400" b="1" dirty="0" err="1">
                <a:solidFill>
                  <a:srgbClr val="1E3063"/>
                </a:solidFill>
                <a:latin typeface="Instrument Sans Medium" pitchFamily="34" charset="0"/>
                <a:ea typeface="Instrument Sans Medium" pitchFamily="34" charset="-122"/>
                <a:cs typeface="Instrument Sans Medium" pitchFamily="34" charset="-120"/>
              </a:rPr>
              <a:t>BariHeart</a:t>
            </a:r>
            <a:r>
              <a:rPr lang="en-US" sz="1400" b="1" dirty="0">
                <a:solidFill>
                  <a:srgbClr val="1E3063"/>
                </a:solidFill>
                <a:latin typeface="Instrument Sans Medium" pitchFamily="34" charset="0"/>
                <a:ea typeface="Instrument Sans Medium" pitchFamily="34" charset="-122"/>
                <a:cs typeface="Instrument Sans Medium" pitchFamily="34" charset="-120"/>
              </a:rPr>
              <a:t>, </a:t>
            </a:r>
            <a:r>
              <a:rPr lang="en-US" sz="1400" dirty="0">
                <a:solidFill>
                  <a:srgbClr val="1E3063"/>
                </a:solidFill>
                <a:latin typeface="Instrument Sans Medium" pitchFamily="34" charset="0"/>
                <a:ea typeface="Instrument Sans Medium" pitchFamily="34" charset="-122"/>
                <a:cs typeface="Instrument Sans Medium" pitchFamily="34" charset="-120"/>
              </a:rPr>
              <a:t>sui </a:t>
            </a:r>
            <a:r>
              <a:rPr lang="en-US" sz="1400" dirty="0" err="1">
                <a:solidFill>
                  <a:srgbClr val="1E3063"/>
                </a:solidFill>
                <a:latin typeface="Instrument Sans Medium" pitchFamily="34" charset="0"/>
                <a:ea typeface="Instrument Sans Medium" pitchFamily="34" charset="-122"/>
                <a:cs typeface="Instrument Sans Medium" pitchFamily="34" charset="-120"/>
              </a:rPr>
              <a:t>quali</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abbiamo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calcolato</a:t>
            </a:r>
            <a:r>
              <a:rPr lang="en-US" sz="1400" dirty="0">
                <a:solidFill>
                  <a:srgbClr val="1E3063"/>
                </a:solidFill>
                <a:latin typeface="Instrument Sans Medium" pitchFamily="34" charset="0"/>
                <a:ea typeface="Instrument Sans Medium" pitchFamily="34" charset="-122"/>
                <a:cs typeface="Instrument Sans Medium" pitchFamily="34" charset="-120"/>
              </a:rPr>
              <a:t> il </a:t>
            </a:r>
            <a:r>
              <a:rPr lang="en-US" sz="1400" dirty="0" err="1">
                <a:solidFill>
                  <a:srgbClr val="1E3063"/>
                </a:solidFill>
                <a:latin typeface="Instrument Sans Medium" pitchFamily="34" charset="0"/>
                <a:ea typeface="Instrument Sans Medium" pitchFamily="34" charset="-122"/>
                <a:cs typeface="Instrument Sans Medium" pitchFamily="34" charset="-120"/>
              </a:rPr>
              <a:t>profilo</a:t>
            </a:r>
            <a:r>
              <a:rPr lang="en-US" sz="1400" dirty="0">
                <a:solidFill>
                  <a:srgbClr val="1E3063"/>
                </a:solidFill>
                <a:latin typeface="Instrument Sans Medium" pitchFamily="34" charset="0"/>
                <a:ea typeface="Instrument Sans Medium" pitchFamily="34" charset="-122"/>
                <a:cs typeface="Instrument Sans Medium" pitchFamily="34" charset="-120"/>
              </a:rPr>
              <a:t> di </a:t>
            </a:r>
            <a:r>
              <a:rPr lang="en-US" sz="1400" dirty="0" err="1">
                <a:solidFill>
                  <a:srgbClr val="1E3063"/>
                </a:solidFill>
                <a:latin typeface="Instrument Sans Medium" pitchFamily="34" charset="0"/>
                <a:ea typeface="Instrument Sans Medium" pitchFamily="34" charset="-122"/>
                <a:cs typeface="Instrument Sans Medium" pitchFamily="34" charset="-120"/>
              </a:rPr>
              <a:t>rischio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cardiovascolare</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tramite</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gli</a:t>
            </a:r>
            <a:r>
              <a:rPr lang="en-US" sz="1400" dirty="0">
                <a:solidFill>
                  <a:srgbClr val="1E3063"/>
                </a:solidFill>
                <a:latin typeface="Instrument Sans Medium" pitchFamily="34" charset="0"/>
                <a:ea typeface="Instrument Sans Medium" pitchFamily="34" charset="-122"/>
                <a:cs typeface="Instrument Sans Medium" pitchFamily="34" charset="-120"/>
              </a:rPr>
              <a:t> Scores di </a:t>
            </a:r>
            <a:r>
              <a:rPr lang="en-US" sz="1400" dirty="0" err="1">
                <a:solidFill>
                  <a:srgbClr val="1E3063"/>
                </a:solidFill>
                <a:latin typeface="Instrument Sans Medium" pitchFamily="34" charset="0"/>
                <a:ea typeface="Instrument Sans Medium" pitchFamily="34" charset="-122"/>
                <a:cs typeface="Instrument Sans Medium" pitchFamily="34" charset="-120"/>
              </a:rPr>
              <a:t>Rischio</a:t>
            </a:r>
            <a:r>
              <a:rPr lang="en-US" sz="1400" dirty="0">
                <a:solidFill>
                  <a:srgbClr val="1E3063"/>
                </a:solidFill>
                <a:latin typeface="Instrument Sans Medium" pitchFamily="34" charset="0"/>
                <a:ea typeface="Instrument Sans Medium" pitchFamily="34" charset="-122"/>
                <a:cs typeface="Instrument Sans Medium" pitchFamily="34" charset="-120"/>
              </a:rPr>
              <a:t> </a:t>
            </a:r>
            <a:r>
              <a:rPr lang="en-US" sz="1400" dirty="0" err="1">
                <a:solidFill>
                  <a:srgbClr val="1E3063"/>
                </a:solidFill>
                <a:latin typeface="Instrument Sans Medium" pitchFamily="34" charset="0"/>
                <a:ea typeface="Instrument Sans Medium" pitchFamily="34" charset="-122"/>
                <a:cs typeface="Instrument Sans Medium" pitchFamily="34" charset="-120"/>
              </a:rPr>
              <a:t>cardiovascolare</a:t>
            </a:r>
            <a:r>
              <a:rPr lang="en-US" sz="1400" dirty="0">
                <a:solidFill>
                  <a:srgbClr val="1E3063"/>
                </a:solidFill>
                <a:latin typeface="Instrument Sans Medium" pitchFamily="34" charset="0"/>
                <a:ea typeface="Instrument Sans Medium" pitchFamily="34" charset="-122"/>
                <a:cs typeface="Instrument Sans Medium" pitchFamily="34" charset="-120"/>
              </a:rPr>
              <a:t>. </a:t>
            </a:r>
            <a:endParaRPr lang="en-US" sz="1400" dirty="0"/>
          </a:p>
        </p:txBody>
      </p:sp>
      <p:pic>
        <p:nvPicPr>
          <p:cNvPr id="28" name="Immagine 27">
            <a:extLst>
              <a:ext uri="{FF2B5EF4-FFF2-40B4-BE49-F238E27FC236}">
                <a16:creationId xmlns:a16="http://schemas.microsoft.com/office/drawing/2014/main" id="{5FFCBCB0-6662-48B9-BDFB-2A0A8DA76E9D}"/>
              </a:ext>
            </a:extLst>
          </p:cNvPr>
          <p:cNvPicPr>
            <a:picLocks noChangeAspect="1"/>
          </p:cNvPicPr>
          <p:nvPr/>
        </p:nvPicPr>
        <p:blipFill>
          <a:blip r:embed="rId3"/>
          <a:stretch>
            <a:fillRect/>
          </a:stretch>
        </p:blipFill>
        <p:spPr>
          <a:xfrm>
            <a:off x="10228170" y="5973527"/>
            <a:ext cx="1963830" cy="884473"/>
          </a:xfrm>
          <a:prstGeom prst="rect">
            <a:avLst/>
          </a:prstGeom>
        </p:spPr>
      </p:pic>
      <p:sp>
        <p:nvSpPr>
          <p:cNvPr id="31" name="Text 3">
            <a:extLst>
              <a:ext uri="{FF2B5EF4-FFF2-40B4-BE49-F238E27FC236}">
                <a16:creationId xmlns:a16="http://schemas.microsoft.com/office/drawing/2014/main" id="{98B2FB0E-CDDF-47E3-AC83-674FB134E459}"/>
              </a:ext>
            </a:extLst>
          </p:cNvPr>
          <p:cNvSpPr/>
          <p:nvPr/>
        </p:nvSpPr>
        <p:spPr>
          <a:xfrm>
            <a:off x="418402" y="3302204"/>
            <a:ext cx="3372346" cy="258465"/>
          </a:xfrm>
          <a:prstGeom prst="rect">
            <a:avLst/>
          </a:prstGeom>
          <a:noFill/>
          <a:ln/>
        </p:spPr>
        <p:txBody>
          <a:bodyPr wrap="none" lIns="0" tIns="0" rIns="0" bIns="0" rtlCol="0" anchor="t"/>
          <a:lstStyle/>
          <a:p>
            <a:pPr>
              <a:lnSpc>
                <a:spcPts val="2000"/>
              </a:lnSpc>
            </a:pPr>
            <a:r>
              <a:rPr lang="en-US" sz="1625" dirty="0">
                <a:solidFill>
                  <a:srgbClr val="091C53"/>
                </a:solidFill>
                <a:latin typeface="Instrument Sans Semi Bold" pitchFamily="34" charset="0"/>
                <a:ea typeface="Instrument Sans Semi Bold" pitchFamily="34" charset="-122"/>
                <a:cs typeface="Instrument Sans Semi Bold" pitchFamily="34" charset="-120"/>
              </a:rPr>
              <a:t>Statistiche Descrittive e Confronto</a:t>
            </a:r>
            <a:endParaRPr lang="en-US" sz="1625" dirty="0"/>
          </a:p>
        </p:txBody>
      </p:sp>
      <p:sp>
        <p:nvSpPr>
          <p:cNvPr id="32" name="Text 4">
            <a:extLst>
              <a:ext uri="{FF2B5EF4-FFF2-40B4-BE49-F238E27FC236}">
                <a16:creationId xmlns:a16="http://schemas.microsoft.com/office/drawing/2014/main" id="{13A0BBD4-D865-408F-9EF6-C389027BF59E}"/>
              </a:ext>
            </a:extLst>
          </p:cNvPr>
          <p:cNvSpPr/>
          <p:nvPr/>
        </p:nvSpPr>
        <p:spPr>
          <a:xfrm>
            <a:off x="418402" y="3676768"/>
            <a:ext cx="10383014" cy="833912"/>
          </a:xfrm>
          <a:prstGeom prst="rect">
            <a:avLst/>
          </a:prstGeom>
          <a:noFill/>
          <a:ln/>
        </p:spPr>
        <p:txBody>
          <a:bodyPr wrap="square" lIns="0" tIns="0" rIns="0" bIns="0" rtlCol="0" anchor="t"/>
          <a:lstStyle/>
          <a:p>
            <a:pPr>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Dopo verifica della normalità (test di Shapiro-Wilk), le variabili continue sono </a:t>
            </a:r>
            <a:r>
              <a:rPr lang="en-US" sz="1292" dirty="0" err="1">
                <a:solidFill>
                  <a:srgbClr val="1E3063"/>
                </a:solidFill>
                <a:latin typeface="Arial" panose="020B0604020202020204" pitchFamily="34" charset="0"/>
                <a:ea typeface="Instrument Sans Medium" pitchFamily="34" charset="-122"/>
                <a:cs typeface="Arial" panose="020B0604020202020204" pitchFamily="34" charset="0"/>
              </a:rPr>
              <a:t>riportate</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come </a:t>
            </a:r>
            <a:r>
              <a:rPr lang="en-US" sz="1292" b="1" dirty="0" err="1">
                <a:solidFill>
                  <a:srgbClr val="1E3063"/>
                </a:solidFill>
                <a:latin typeface="Arial" panose="020B0604020202020204" pitchFamily="34" charset="0"/>
                <a:ea typeface="Instrument Sans Medium" pitchFamily="34" charset="-122"/>
                <a:cs typeface="Arial" panose="020B0604020202020204" pitchFamily="34" charset="0"/>
              </a:rPr>
              <a:t>mediana</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 e IQR</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e confrontate tra gruppi con test di Mann-Whitney. Le variazioni T0→T1 sono espresse come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variazioni percentuali relative</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a:t>
            </a:r>
            <a:endParaRPr lang="en-US" sz="1292" dirty="0">
              <a:latin typeface="Arial" panose="020B0604020202020204" pitchFamily="34" charset="0"/>
              <a:cs typeface="Arial" panose="020B0604020202020204" pitchFamily="34" charset="0"/>
            </a:endParaRPr>
          </a:p>
        </p:txBody>
      </p:sp>
      <p:sp>
        <p:nvSpPr>
          <p:cNvPr id="33" name="Shape 5">
            <a:extLst>
              <a:ext uri="{FF2B5EF4-FFF2-40B4-BE49-F238E27FC236}">
                <a16:creationId xmlns:a16="http://schemas.microsoft.com/office/drawing/2014/main" id="{6E59A34F-C745-4DAD-A5DA-15D1BC185FAF}"/>
              </a:ext>
            </a:extLst>
          </p:cNvPr>
          <p:cNvSpPr/>
          <p:nvPr/>
        </p:nvSpPr>
        <p:spPr>
          <a:xfrm>
            <a:off x="233271" y="5511372"/>
            <a:ext cx="8323588" cy="1212109"/>
          </a:xfrm>
          <a:prstGeom prst="roundRect">
            <a:avLst>
              <a:gd name="adj" fmla="val 11556"/>
            </a:avLst>
          </a:prstGeom>
          <a:solidFill>
            <a:srgbClr val="84C1FA"/>
          </a:solidFill>
          <a:ln/>
        </p:spPr>
      </p:sp>
      <p:sp>
        <p:nvSpPr>
          <p:cNvPr id="34" name="Text 6">
            <a:extLst>
              <a:ext uri="{FF2B5EF4-FFF2-40B4-BE49-F238E27FC236}">
                <a16:creationId xmlns:a16="http://schemas.microsoft.com/office/drawing/2014/main" id="{4AEEF822-0634-45FE-B5F5-DC3627F7FE78}"/>
              </a:ext>
            </a:extLst>
          </p:cNvPr>
          <p:cNvSpPr/>
          <p:nvPr/>
        </p:nvSpPr>
        <p:spPr>
          <a:xfrm>
            <a:off x="400789" y="4292722"/>
            <a:ext cx="4015404" cy="258465"/>
          </a:xfrm>
          <a:prstGeom prst="rect">
            <a:avLst/>
          </a:prstGeom>
          <a:noFill/>
          <a:ln/>
        </p:spPr>
        <p:txBody>
          <a:bodyPr wrap="none" lIns="0" tIns="0" rIns="0" bIns="0" rtlCol="0" anchor="t"/>
          <a:lstStyle/>
          <a:p>
            <a:pPr>
              <a:lnSpc>
                <a:spcPts val="2000"/>
              </a:lnSpc>
            </a:pPr>
            <a:r>
              <a:rPr lang="en-US" sz="1625" dirty="0">
                <a:solidFill>
                  <a:srgbClr val="091C53"/>
                </a:solidFill>
                <a:latin typeface="Instrument Sans Semi Bold" pitchFamily="34" charset="0"/>
                <a:ea typeface="Instrument Sans Semi Bold" pitchFamily="34" charset="-122"/>
                <a:cs typeface="Instrument Sans Semi Bold" pitchFamily="34" charset="-120"/>
              </a:rPr>
              <a:t>Regressione LASSO</a:t>
            </a:r>
            <a:endParaRPr lang="en-US" sz="1625" dirty="0"/>
          </a:p>
        </p:txBody>
      </p:sp>
      <p:sp>
        <p:nvSpPr>
          <p:cNvPr id="35" name="Text 7">
            <a:extLst>
              <a:ext uri="{FF2B5EF4-FFF2-40B4-BE49-F238E27FC236}">
                <a16:creationId xmlns:a16="http://schemas.microsoft.com/office/drawing/2014/main" id="{01808258-0D79-4A28-8663-F2008C796736}"/>
              </a:ext>
            </a:extLst>
          </p:cNvPr>
          <p:cNvSpPr/>
          <p:nvPr/>
        </p:nvSpPr>
        <p:spPr>
          <a:xfrm>
            <a:off x="399063" y="4591357"/>
            <a:ext cx="10383015" cy="882616"/>
          </a:xfrm>
          <a:prstGeom prst="rect">
            <a:avLst/>
          </a:prstGeom>
          <a:noFill/>
          <a:ln/>
        </p:spPr>
        <p:txBody>
          <a:bodyPr wrap="square" lIns="0" tIns="0" rIns="0" bIns="0" rtlCol="0" anchor="t"/>
          <a:lstStyle/>
          <a:p>
            <a:pPr>
              <a:lnSpc>
                <a:spcPts val="2083"/>
              </a:lnSpc>
            </a:pP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Per identificare i determinanti associati alla variazione degli score è stata applicata la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regressione penalizzata LASSO</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con 10-fold cross-validation (metodo 1SE). La gestione dei dati mancanti è stata effettuata mediante imputazione singola con random forest (k=3, 100 </a:t>
            </a:r>
            <a:r>
              <a:rPr lang="en-US" sz="1292" dirty="0" err="1">
                <a:solidFill>
                  <a:srgbClr val="1E3063"/>
                </a:solidFill>
                <a:latin typeface="Arial" panose="020B0604020202020204" pitchFamily="34" charset="0"/>
                <a:ea typeface="Instrument Sans Medium" pitchFamily="34" charset="-122"/>
                <a:cs typeface="Arial" panose="020B0604020202020204" pitchFamily="34" charset="0"/>
              </a:rPr>
              <a:t>alberi</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Soglia di significatività: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p &lt; 0,05</a:t>
            </a:r>
            <a:r>
              <a:rPr lang="en-US" sz="1292" dirty="0">
                <a:solidFill>
                  <a:srgbClr val="1E3063"/>
                </a:solidFill>
                <a:latin typeface="Arial" panose="020B0604020202020204" pitchFamily="34" charset="0"/>
                <a:ea typeface="Instrument Sans Medium" pitchFamily="34" charset="-122"/>
                <a:cs typeface="Arial" panose="020B0604020202020204" pitchFamily="34" charset="0"/>
              </a:rPr>
              <a:t>. Software: </a:t>
            </a:r>
            <a:r>
              <a:rPr lang="en-US" sz="1292" b="1" dirty="0">
                <a:solidFill>
                  <a:srgbClr val="1E3063"/>
                </a:solidFill>
                <a:latin typeface="Arial" panose="020B0604020202020204" pitchFamily="34" charset="0"/>
                <a:ea typeface="Instrument Sans Medium" pitchFamily="34" charset="-122"/>
                <a:cs typeface="Arial" panose="020B0604020202020204" pitchFamily="34" charset="0"/>
              </a:rPr>
              <a:t>R v4.5</a:t>
            </a:r>
            <a:r>
              <a:rPr lang="en-US" sz="1292" dirty="0">
                <a:solidFill>
                  <a:srgbClr val="1E3063"/>
                </a:solidFill>
                <a:latin typeface="Instrument Sans Medium" pitchFamily="34" charset="0"/>
                <a:ea typeface="Instrument Sans Medium" pitchFamily="34" charset="-122"/>
                <a:cs typeface="Instrument Sans Medium" pitchFamily="34" charset="-120"/>
              </a:rPr>
              <a:t>.</a:t>
            </a:r>
            <a:endParaRPr lang="en-US" sz="1292" dirty="0"/>
          </a:p>
        </p:txBody>
      </p:sp>
      <p:sp>
        <p:nvSpPr>
          <p:cNvPr id="36" name="Text 3">
            <a:extLst>
              <a:ext uri="{FF2B5EF4-FFF2-40B4-BE49-F238E27FC236}">
                <a16:creationId xmlns:a16="http://schemas.microsoft.com/office/drawing/2014/main" id="{00327F8E-913E-47AF-A386-793B6DBB26DB}"/>
              </a:ext>
            </a:extLst>
          </p:cNvPr>
          <p:cNvSpPr/>
          <p:nvPr/>
        </p:nvSpPr>
        <p:spPr>
          <a:xfrm>
            <a:off x="-178563" y="5247105"/>
            <a:ext cx="5850358" cy="770221"/>
          </a:xfrm>
          <a:prstGeom prst="rect">
            <a:avLst/>
          </a:prstGeom>
          <a:noFill/>
          <a:ln/>
        </p:spPr>
        <p:txBody>
          <a:bodyPr wrap="square" lIns="0" tIns="0" rIns="0" bIns="0" rtlCol="0" anchor="t"/>
          <a:lstStyle/>
          <a:p>
            <a:pPr>
              <a:lnSpc>
                <a:spcPts val="2083"/>
              </a:lnSpc>
            </a:pPr>
            <a:r>
              <a:rPr lang="en-US" sz="1400" dirty="0">
                <a:solidFill>
                  <a:srgbClr val="1E3063"/>
                </a:solidFill>
                <a:latin typeface="Instrument Sans Medium" pitchFamily="34" charset="0"/>
                <a:ea typeface="Instrument Sans Medium" pitchFamily="34" charset="-122"/>
                <a:cs typeface="Instrument Sans Medium" pitchFamily="34" charset="-120"/>
              </a:rPr>
              <a:t> </a:t>
            </a:r>
            <a:endParaRPr lang="en-US" sz="1400" dirty="0"/>
          </a:p>
        </p:txBody>
      </p:sp>
      <p:pic>
        <p:nvPicPr>
          <p:cNvPr id="56" name="Image 1" descr="preencoded.png">
            <a:extLst>
              <a:ext uri="{FF2B5EF4-FFF2-40B4-BE49-F238E27FC236}">
                <a16:creationId xmlns:a16="http://schemas.microsoft.com/office/drawing/2014/main" id="{BD25F813-365E-4671-9C1E-A48A9A40C3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8994" y="1939028"/>
            <a:ext cx="372752" cy="372752"/>
          </a:xfrm>
          <a:prstGeom prst="rect">
            <a:avLst/>
          </a:prstGeom>
        </p:spPr>
      </p:pic>
      <p:sp>
        <p:nvSpPr>
          <p:cNvPr id="57" name="Text 4">
            <a:extLst>
              <a:ext uri="{FF2B5EF4-FFF2-40B4-BE49-F238E27FC236}">
                <a16:creationId xmlns:a16="http://schemas.microsoft.com/office/drawing/2014/main" id="{24D78822-38FC-4865-9328-A1835D686C74}"/>
              </a:ext>
            </a:extLst>
          </p:cNvPr>
          <p:cNvSpPr/>
          <p:nvPr/>
        </p:nvSpPr>
        <p:spPr>
          <a:xfrm>
            <a:off x="7834628" y="1915046"/>
            <a:ext cx="2519601" cy="310158"/>
          </a:xfrm>
          <a:prstGeom prst="rect">
            <a:avLst/>
          </a:prstGeom>
          <a:noFill/>
          <a:ln/>
        </p:spPr>
        <p:txBody>
          <a:bodyPr wrap="none" lIns="0" tIns="0" rIns="0" bIns="0" rtlCol="0" anchor="t"/>
          <a:lstStyle/>
          <a:p>
            <a:pPr marL="0" indent="0" algn="l">
              <a:lnSpc>
                <a:spcPts val="2400"/>
              </a:lnSpc>
              <a:buNone/>
            </a:pPr>
            <a:r>
              <a:rPr lang="en-US" sz="1400" dirty="0">
                <a:solidFill>
                  <a:srgbClr val="1E3063"/>
                </a:solidFill>
                <a:latin typeface="Instrument Sans Semi Bold" pitchFamily="34" charset="0"/>
                <a:ea typeface="Instrument Sans Semi Bold" pitchFamily="34" charset="-122"/>
                <a:cs typeface="Instrument Sans Semi Bold" pitchFamily="34" charset="-120"/>
              </a:rPr>
              <a:t>Variazioni Percentuali</a:t>
            </a:r>
            <a:endParaRPr lang="en-US" sz="1400" dirty="0"/>
          </a:p>
        </p:txBody>
      </p:sp>
      <p:sp>
        <p:nvSpPr>
          <p:cNvPr id="58" name="Text 5">
            <a:extLst>
              <a:ext uri="{FF2B5EF4-FFF2-40B4-BE49-F238E27FC236}">
                <a16:creationId xmlns:a16="http://schemas.microsoft.com/office/drawing/2014/main" id="{9090A638-0E68-41A4-8062-27E77F2E0EFA}"/>
              </a:ext>
            </a:extLst>
          </p:cNvPr>
          <p:cNvSpPr/>
          <p:nvPr/>
        </p:nvSpPr>
        <p:spPr>
          <a:xfrm>
            <a:off x="7834628" y="2344267"/>
            <a:ext cx="3438168" cy="1270159"/>
          </a:xfrm>
          <a:prstGeom prst="rect">
            <a:avLst/>
          </a:prstGeom>
          <a:noFill/>
          <a:ln/>
        </p:spPr>
        <p:txBody>
          <a:bodyPr wrap="square" lIns="0" tIns="0" rIns="0" bIns="0" rtlCol="0" anchor="t"/>
          <a:lstStyle/>
          <a:p>
            <a:pPr marL="0" indent="0" algn="l">
              <a:lnSpc>
                <a:spcPts val="2500"/>
              </a:lnSpc>
              <a:buNone/>
            </a:pPr>
            <a:r>
              <a:rPr lang="en-US" sz="1100" dirty="0">
                <a:solidFill>
                  <a:srgbClr val="1E3063"/>
                </a:solidFill>
                <a:latin typeface="Instrument Sans Medium" pitchFamily="34" charset="0"/>
                <a:ea typeface="Instrument Sans Medium" pitchFamily="34" charset="-122"/>
                <a:cs typeface="Instrument Sans Medium" pitchFamily="34" charset="-120"/>
              </a:rPr>
              <a:t>Calcolate con formula: (valore T1 – valore T0) × 100% / valore T0. Variabili categoriche confrontate con test esatto di Fisher o chi-quadrato.</a:t>
            </a:r>
            <a:endParaRPr lang="en-US" sz="1100" dirty="0"/>
          </a:p>
        </p:txBody>
      </p:sp>
      <p:sp>
        <p:nvSpPr>
          <p:cNvPr id="59" name="Text 7">
            <a:extLst>
              <a:ext uri="{FF2B5EF4-FFF2-40B4-BE49-F238E27FC236}">
                <a16:creationId xmlns:a16="http://schemas.microsoft.com/office/drawing/2014/main" id="{2D01105E-A07D-4A04-801E-3C75AE822E79}"/>
              </a:ext>
            </a:extLst>
          </p:cNvPr>
          <p:cNvSpPr/>
          <p:nvPr/>
        </p:nvSpPr>
        <p:spPr>
          <a:xfrm>
            <a:off x="336832" y="5924215"/>
            <a:ext cx="10383015" cy="882616"/>
          </a:xfrm>
          <a:prstGeom prst="rect">
            <a:avLst/>
          </a:prstGeom>
          <a:noFill/>
          <a:ln/>
        </p:spPr>
        <p:txBody>
          <a:bodyPr wrap="square" lIns="0" tIns="0" rIns="0" bIns="0" rtlCol="0" anchor="t"/>
          <a:lstStyle/>
          <a:p>
            <a:pPr marL="285750" indent="-285750">
              <a:lnSpc>
                <a:spcPts val="2083"/>
              </a:lnSpc>
              <a:buFont typeface="Arial" panose="020B0604020202020204" pitchFamily="34" charset="0"/>
              <a:buChar char="•"/>
            </a:pPr>
            <a:r>
              <a:rPr lang="it-IT" sz="1292" dirty="0">
                <a:solidFill>
                  <a:srgbClr val="1E3063"/>
                </a:solidFill>
                <a:latin typeface="Instrument Sans Medium" pitchFamily="34" charset="0"/>
                <a:ea typeface="Instrument Sans Medium" pitchFamily="34" charset="-122"/>
                <a:cs typeface="Instrument Sans Medium" pitchFamily="34" charset="-120"/>
              </a:rPr>
              <a:t>Valutare variazioni del rischio CV stimato a 6 mesi dopo SG ed OAGB;</a:t>
            </a:r>
          </a:p>
          <a:p>
            <a:pPr marL="285750" indent="-285750">
              <a:lnSpc>
                <a:spcPts val="2083"/>
              </a:lnSpc>
              <a:buFont typeface="Arial" panose="020B0604020202020204" pitchFamily="34" charset="0"/>
              <a:buChar char="•"/>
            </a:pPr>
            <a:r>
              <a:rPr lang="it-IT" sz="1292" dirty="0">
                <a:solidFill>
                  <a:srgbClr val="1E3063"/>
                </a:solidFill>
                <a:latin typeface="Instrument Sans Medium" pitchFamily="34" charset="0"/>
                <a:ea typeface="Instrument Sans Medium" pitchFamily="34" charset="-122"/>
                <a:cs typeface="Instrument Sans Medium" pitchFamily="34" charset="-120"/>
              </a:rPr>
              <a:t> Identificare principali varianti della riduzione del rischio cardiovascolare;</a:t>
            </a:r>
          </a:p>
          <a:p>
            <a:pPr marL="285750" indent="-285750">
              <a:lnSpc>
                <a:spcPts val="2083"/>
              </a:lnSpc>
              <a:buFont typeface="Arial" panose="020B0604020202020204" pitchFamily="34" charset="0"/>
              <a:buChar char="•"/>
            </a:pPr>
            <a:r>
              <a:rPr lang="it-IT" sz="1292" dirty="0">
                <a:solidFill>
                  <a:srgbClr val="1E3063"/>
                </a:solidFill>
                <a:latin typeface="Instrument Sans Medium" pitchFamily="34" charset="0"/>
              </a:rPr>
              <a:t>Obiettivo secondario: Generare elementi utili per future studi comparativi tra tecniche chirurgiche differenti. </a:t>
            </a:r>
            <a:endParaRPr lang="it-IT" sz="1292" dirty="0"/>
          </a:p>
        </p:txBody>
      </p:sp>
      <p:sp>
        <p:nvSpPr>
          <p:cNvPr id="60" name="Text 6">
            <a:extLst>
              <a:ext uri="{FF2B5EF4-FFF2-40B4-BE49-F238E27FC236}">
                <a16:creationId xmlns:a16="http://schemas.microsoft.com/office/drawing/2014/main" id="{A83CF2EF-FEA0-411A-8206-D4FC37AA70A1}"/>
              </a:ext>
            </a:extLst>
          </p:cNvPr>
          <p:cNvSpPr/>
          <p:nvPr/>
        </p:nvSpPr>
        <p:spPr>
          <a:xfrm>
            <a:off x="533012" y="5603538"/>
            <a:ext cx="4015404" cy="258465"/>
          </a:xfrm>
          <a:prstGeom prst="rect">
            <a:avLst/>
          </a:prstGeom>
          <a:noFill/>
          <a:ln/>
        </p:spPr>
        <p:txBody>
          <a:bodyPr wrap="none" lIns="0" tIns="0" rIns="0" bIns="0" rtlCol="0" anchor="t"/>
          <a:lstStyle/>
          <a:p>
            <a:pPr>
              <a:lnSpc>
                <a:spcPts val="2000"/>
              </a:lnSpc>
            </a:pPr>
            <a:r>
              <a:rPr lang="en-US" sz="1625" dirty="0" err="1">
                <a:solidFill>
                  <a:srgbClr val="091C53"/>
                </a:solidFill>
                <a:latin typeface="Instrument Sans Semi Bold" pitchFamily="34" charset="0"/>
                <a:ea typeface="Instrument Sans Semi Bold" pitchFamily="34" charset="-122"/>
                <a:cs typeface="Instrument Sans Semi Bold" pitchFamily="34" charset="-120"/>
              </a:rPr>
              <a:t>Obiettivi</a:t>
            </a:r>
            <a:endParaRPr lang="en-US" sz="1625" dirty="0"/>
          </a:p>
        </p:txBody>
      </p:sp>
      <p:pic>
        <p:nvPicPr>
          <p:cNvPr id="38" name="Immagine 37">
            <a:extLst>
              <a:ext uri="{FF2B5EF4-FFF2-40B4-BE49-F238E27FC236}">
                <a16:creationId xmlns:a16="http://schemas.microsoft.com/office/drawing/2014/main" id="{D2BA8DD7-4996-4570-9A44-62D1B03DEA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800600" cy="6858000"/>
          </a:xfrm>
          <a:prstGeom prst="rect">
            <a:avLst/>
          </a:prstGeom>
          <a:effectLst>
            <a:softEdge rad="152400"/>
          </a:effectLst>
        </p:spPr>
      </p:pic>
      <p:sp>
        <p:nvSpPr>
          <p:cNvPr id="5" name="Text 2"/>
          <p:cNvSpPr/>
          <p:nvPr/>
        </p:nvSpPr>
        <p:spPr>
          <a:xfrm>
            <a:off x="4581427" y="34926"/>
            <a:ext cx="4656841" cy="1033463"/>
          </a:xfrm>
          <a:prstGeom prst="rect">
            <a:avLst/>
          </a:prstGeom>
          <a:noFill/>
          <a:ln/>
        </p:spPr>
        <p:txBody>
          <a:bodyPr wrap="square" lIns="0" tIns="0" rIns="0" bIns="0" rtlCol="0" anchor="t"/>
          <a:lstStyle/>
          <a:p>
            <a:pPr>
              <a:lnSpc>
                <a:spcPts val="4042"/>
              </a:lnSpc>
            </a:pPr>
            <a:r>
              <a:rPr lang="en-US" sz="2800" dirty="0" err="1">
                <a:solidFill>
                  <a:srgbClr val="091C53"/>
                </a:solidFill>
                <a:latin typeface="Instrument Sans Semi Bold" pitchFamily="34" charset="0"/>
                <a:ea typeface="Instrument Sans Semi Bold" pitchFamily="34" charset="-122"/>
                <a:cs typeface="Instrument Sans Semi Bold" pitchFamily="34" charset="-120"/>
              </a:rPr>
              <a:t>Caratteristiche</a:t>
            </a:r>
            <a:r>
              <a:rPr lang="en-US" sz="2800" dirty="0">
                <a:solidFill>
                  <a:srgbClr val="091C53"/>
                </a:solidFill>
                <a:latin typeface="Instrument Sans Semi Bold" pitchFamily="34" charset="0"/>
                <a:ea typeface="Instrument Sans Semi Bold" pitchFamily="34" charset="-122"/>
                <a:cs typeface="Instrument Sans Semi Bold" pitchFamily="34" charset="-120"/>
              </a:rPr>
              <a:t> </a:t>
            </a:r>
            <a:r>
              <a:rPr lang="en-US" sz="2800" dirty="0" err="1">
                <a:solidFill>
                  <a:srgbClr val="091C53"/>
                </a:solidFill>
                <a:latin typeface="Instrument Sans Semi Bold" pitchFamily="34" charset="0"/>
                <a:ea typeface="Instrument Sans Semi Bold" pitchFamily="34" charset="-122"/>
                <a:cs typeface="Instrument Sans Semi Bold" pitchFamily="34" charset="-120"/>
              </a:rPr>
              <a:t>della</a:t>
            </a:r>
            <a:r>
              <a:rPr lang="en-US" sz="2800" dirty="0">
                <a:solidFill>
                  <a:srgbClr val="091C53"/>
                </a:solidFill>
                <a:latin typeface="Instrument Sans Semi Bold" pitchFamily="34" charset="0"/>
                <a:ea typeface="Instrument Sans Semi Bold" pitchFamily="34" charset="-122"/>
                <a:cs typeface="Instrument Sans Semi Bold" pitchFamily="34" charset="-120"/>
              </a:rPr>
              <a:t> </a:t>
            </a:r>
            <a:r>
              <a:rPr lang="en-US" sz="2800" dirty="0" err="1">
                <a:solidFill>
                  <a:srgbClr val="091C53"/>
                </a:solidFill>
                <a:latin typeface="Instrument Sans Semi Bold" pitchFamily="34" charset="0"/>
                <a:ea typeface="Instrument Sans Semi Bold" pitchFamily="34" charset="-122"/>
                <a:cs typeface="Instrument Sans Semi Bold" pitchFamily="34" charset="-120"/>
              </a:rPr>
              <a:t>Popolazione</a:t>
            </a:r>
            <a:r>
              <a:rPr lang="en-US" sz="2800" dirty="0">
                <a:solidFill>
                  <a:srgbClr val="091C53"/>
                </a:solidFill>
                <a:latin typeface="Instrument Sans Semi Bold" pitchFamily="34" charset="0"/>
                <a:ea typeface="Instrument Sans Semi Bold" pitchFamily="34" charset="-122"/>
                <a:cs typeface="Instrument Sans Semi Bold" pitchFamily="34" charset="-120"/>
              </a:rPr>
              <a:t> al baseline</a:t>
            </a:r>
            <a:endParaRPr lang="en-US" sz="2800" dirty="0"/>
          </a:p>
        </p:txBody>
      </p:sp>
      <p:sp>
        <p:nvSpPr>
          <p:cNvPr id="6" name="Text 3"/>
          <p:cNvSpPr/>
          <p:nvPr/>
        </p:nvSpPr>
        <p:spPr>
          <a:xfrm>
            <a:off x="4800600" y="1208496"/>
            <a:ext cx="5598743" cy="1316607"/>
          </a:xfrm>
          <a:prstGeom prst="rect">
            <a:avLst/>
          </a:prstGeom>
          <a:noFill/>
          <a:ln/>
        </p:spPr>
        <p:txBody>
          <a:bodyPr wrap="square" lIns="0" tIns="0" rIns="0" bIns="0" rtlCol="0" anchor="t"/>
          <a:lstStyle/>
          <a:p>
            <a:pPr marL="285750" indent="-285750">
              <a:lnSpc>
                <a:spcPts val="2083"/>
              </a:lnSpc>
              <a:buFont typeface="Arial" panose="020B0604020202020204" pitchFamily="34" charset="0"/>
              <a:buChar char="•"/>
            </a:pPr>
            <a:r>
              <a:rPr lang="en-US" sz="1100" b="1" dirty="0">
                <a:solidFill>
                  <a:srgbClr val="1E3063"/>
                </a:solidFill>
                <a:latin typeface="Instrument Sans Medium" pitchFamily="34" charset="0"/>
                <a:ea typeface="Instrument Sans Medium" pitchFamily="34" charset="-122"/>
                <a:cs typeface="Instrument Sans Medium" pitchFamily="34" charset="-120"/>
              </a:rPr>
              <a:t>68 pazienti</a:t>
            </a:r>
            <a:r>
              <a:rPr lang="en-US" sz="1100" dirty="0">
                <a:solidFill>
                  <a:srgbClr val="1E3063"/>
                </a:solidFill>
                <a:latin typeface="Instrument Sans Medium" pitchFamily="34" charset="0"/>
                <a:ea typeface="Instrument Sans Medium" pitchFamily="34" charset="-122"/>
                <a:cs typeface="Instrument Sans Medium" pitchFamily="34" charset="-120"/>
              </a:rPr>
              <a:t> sottoposti a </a:t>
            </a:r>
            <a:r>
              <a:rPr lang="en-US" sz="1100" dirty="0" err="1">
                <a:solidFill>
                  <a:srgbClr val="1E3063"/>
                </a:solidFill>
                <a:latin typeface="Instrument Sans Medium" pitchFamily="34" charset="0"/>
                <a:ea typeface="Instrument Sans Medium" pitchFamily="34" charset="-122"/>
                <a:cs typeface="Instrument Sans Medium" pitchFamily="34" charset="-120"/>
              </a:rPr>
              <a:t>chirurgia</a:t>
            </a:r>
            <a:r>
              <a:rPr lang="en-US" sz="1100" dirty="0">
                <a:solidFill>
                  <a:srgbClr val="1E3063"/>
                </a:solidFill>
                <a:latin typeface="Instrument Sans Medium" pitchFamily="34" charset="0"/>
                <a:ea typeface="Instrument Sans Medium" pitchFamily="34" charset="-122"/>
                <a:cs typeface="Instrument Sans Medium" pitchFamily="34" charset="-120"/>
              </a:rPr>
              <a:t> </a:t>
            </a:r>
            <a:r>
              <a:rPr lang="en-US" sz="1100" dirty="0" err="1">
                <a:solidFill>
                  <a:srgbClr val="1E3063"/>
                </a:solidFill>
                <a:latin typeface="Instrument Sans Medium" pitchFamily="34" charset="0"/>
                <a:ea typeface="Instrument Sans Medium" pitchFamily="34" charset="-122"/>
                <a:cs typeface="Instrument Sans Medium" pitchFamily="34" charset="-120"/>
              </a:rPr>
              <a:t>bariatrica</a:t>
            </a:r>
            <a:r>
              <a:rPr lang="en-US" sz="1100" dirty="0">
                <a:solidFill>
                  <a:srgbClr val="1E3063"/>
                </a:solidFill>
                <a:latin typeface="Instrument Sans Medium" pitchFamily="34" charset="0"/>
                <a:ea typeface="Instrument Sans Medium" pitchFamily="34" charset="-122"/>
                <a:cs typeface="Instrument Sans Medium" pitchFamily="34" charset="-120"/>
              </a:rPr>
              <a:t>, </a:t>
            </a:r>
            <a:r>
              <a:rPr lang="en-US" sz="1100" b="1" dirty="0">
                <a:solidFill>
                  <a:srgbClr val="1E3063"/>
                </a:solidFill>
                <a:latin typeface="Instrument Sans Medium" pitchFamily="34" charset="0"/>
                <a:ea typeface="Instrument Sans Medium" pitchFamily="34" charset="-122"/>
                <a:cs typeface="Instrument Sans Medium" pitchFamily="34" charset="-120"/>
              </a:rPr>
              <a:t>39 OAGB</a:t>
            </a:r>
            <a:r>
              <a:rPr lang="en-US" sz="1100" dirty="0">
                <a:solidFill>
                  <a:srgbClr val="1E3063"/>
                </a:solidFill>
                <a:latin typeface="Instrument Sans Medium" pitchFamily="34" charset="0"/>
                <a:ea typeface="Instrument Sans Medium" pitchFamily="34" charset="-122"/>
                <a:cs typeface="Instrument Sans Medium" pitchFamily="34" charset="-120"/>
              </a:rPr>
              <a:t> e </a:t>
            </a:r>
            <a:r>
              <a:rPr lang="en-US" sz="1100" b="1" dirty="0">
                <a:solidFill>
                  <a:srgbClr val="1E3063"/>
                </a:solidFill>
                <a:latin typeface="Instrument Sans Medium" pitchFamily="34" charset="0"/>
                <a:ea typeface="Instrument Sans Medium" pitchFamily="34" charset="-122"/>
                <a:cs typeface="Instrument Sans Medium" pitchFamily="34" charset="-120"/>
              </a:rPr>
              <a:t>29 SG;</a:t>
            </a:r>
            <a:endParaRPr lang="en-US" sz="1100" dirty="0">
              <a:solidFill>
                <a:srgbClr val="1E3063"/>
              </a:solidFill>
              <a:latin typeface="Instrument Sans Medium" pitchFamily="34" charset="0"/>
              <a:ea typeface="Instrument Sans Medium" pitchFamily="34" charset="-122"/>
              <a:cs typeface="Instrument Sans Medium" pitchFamily="34" charset="-120"/>
            </a:endParaRPr>
          </a:p>
          <a:p>
            <a:pPr marL="285750" indent="-285750">
              <a:lnSpc>
                <a:spcPts val="2083"/>
              </a:lnSpc>
              <a:buFont typeface="Arial" panose="020B0604020202020204" pitchFamily="34" charset="0"/>
              <a:buChar char="•"/>
            </a:pPr>
            <a:r>
              <a:rPr lang="en-US" sz="1100" dirty="0">
                <a:solidFill>
                  <a:srgbClr val="1E3063"/>
                </a:solidFill>
                <a:latin typeface="Instrument Sans Medium" pitchFamily="34" charset="0"/>
                <a:ea typeface="Instrument Sans Medium" pitchFamily="34" charset="-122"/>
                <a:cs typeface="Instrument Sans Medium" pitchFamily="34" charset="-120"/>
              </a:rPr>
              <a:t> Età mediana </a:t>
            </a:r>
            <a:r>
              <a:rPr lang="en-US" sz="1100" dirty="0" err="1">
                <a:solidFill>
                  <a:srgbClr val="1E3063"/>
                </a:solidFill>
                <a:latin typeface="Instrument Sans Medium" pitchFamily="34" charset="0"/>
                <a:ea typeface="Instrument Sans Medium" pitchFamily="34" charset="-122"/>
                <a:cs typeface="Instrument Sans Medium" pitchFamily="34" charset="-120"/>
              </a:rPr>
              <a:t>dell'intera</a:t>
            </a:r>
            <a:r>
              <a:rPr lang="en-US" sz="1100" dirty="0">
                <a:solidFill>
                  <a:srgbClr val="1E3063"/>
                </a:solidFill>
                <a:latin typeface="Instrument Sans Medium" pitchFamily="34" charset="0"/>
                <a:ea typeface="Instrument Sans Medium" pitchFamily="34" charset="-122"/>
                <a:cs typeface="Instrument Sans Medium" pitchFamily="34" charset="-120"/>
              </a:rPr>
              <a:t> </a:t>
            </a:r>
            <a:r>
              <a:rPr lang="en-US" sz="1100" dirty="0" err="1">
                <a:solidFill>
                  <a:srgbClr val="1E3063"/>
                </a:solidFill>
                <a:latin typeface="Instrument Sans Medium" pitchFamily="34" charset="0"/>
                <a:ea typeface="Instrument Sans Medium" pitchFamily="34" charset="-122"/>
                <a:cs typeface="Instrument Sans Medium" pitchFamily="34" charset="-120"/>
              </a:rPr>
              <a:t>coorte</a:t>
            </a:r>
            <a:r>
              <a:rPr lang="en-US" sz="1100" dirty="0">
                <a:solidFill>
                  <a:srgbClr val="1E3063"/>
                </a:solidFill>
                <a:latin typeface="Instrument Sans Medium" pitchFamily="34" charset="0"/>
                <a:ea typeface="Instrument Sans Medium" pitchFamily="34" charset="-122"/>
                <a:cs typeface="Instrument Sans Medium" pitchFamily="34" charset="-120"/>
              </a:rPr>
              <a:t> </a:t>
            </a:r>
            <a:r>
              <a:rPr lang="en-US" sz="1100" b="1" dirty="0">
                <a:solidFill>
                  <a:srgbClr val="1E3063"/>
                </a:solidFill>
                <a:latin typeface="Instrument Sans Medium" pitchFamily="34" charset="0"/>
                <a:ea typeface="Instrument Sans Medium" pitchFamily="34" charset="-122"/>
                <a:cs typeface="Instrument Sans Medium" pitchFamily="34" charset="-120"/>
              </a:rPr>
              <a:t>46 anni</a:t>
            </a:r>
            <a:r>
              <a:rPr lang="en-US" sz="1100" dirty="0">
                <a:solidFill>
                  <a:srgbClr val="1E3063"/>
                </a:solidFill>
                <a:latin typeface="Instrument Sans Medium" pitchFamily="34" charset="0"/>
                <a:ea typeface="Instrument Sans Medium" pitchFamily="34" charset="-122"/>
                <a:cs typeface="Instrument Sans Medium" pitchFamily="34" charset="-120"/>
              </a:rPr>
              <a:t> (IQR 37,25–54,00)  </a:t>
            </a:r>
            <a:r>
              <a:rPr lang="en-US" sz="1100" dirty="0" err="1">
                <a:solidFill>
                  <a:srgbClr val="1E3063"/>
                </a:solidFill>
                <a:latin typeface="Instrument Sans Medium" pitchFamily="34" charset="0"/>
                <a:ea typeface="Instrument Sans Medium" pitchFamily="34" charset="-122"/>
                <a:cs typeface="Instrument Sans Medium" pitchFamily="34" charset="-120"/>
              </a:rPr>
              <a:t>s</a:t>
            </a:r>
            <a:r>
              <a:rPr lang="en-US" sz="1100" dirty="0" err="1">
                <a:solidFill>
                  <a:srgbClr val="1E3063"/>
                </a:solidFill>
                <a:latin typeface="Instrument Sans Medium" pitchFamily="34" charset="0"/>
              </a:rPr>
              <a:t>ignificativamente</a:t>
            </a:r>
            <a:r>
              <a:rPr lang="en-US" sz="1100" dirty="0">
                <a:solidFill>
                  <a:srgbClr val="1E3063"/>
                </a:solidFill>
                <a:latin typeface="Instrument Sans Medium" pitchFamily="34" charset="0"/>
              </a:rPr>
              <a:t> </a:t>
            </a:r>
            <a:r>
              <a:rPr lang="en-US" sz="1100" dirty="0" err="1">
                <a:solidFill>
                  <a:srgbClr val="1E3063"/>
                </a:solidFill>
                <a:latin typeface="Instrument Sans Medium" pitchFamily="34" charset="0"/>
              </a:rPr>
              <a:t>più</a:t>
            </a:r>
            <a:r>
              <a:rPr lang="en-US" sz="1100" dirty="0">
                <a:solidFill>
                  <a:srgbClr val="1E3063"/>
                </a:solidFill>
                <a:latin typeface="Instrument Sans Medium" pitchFamily="34" charset="0"/>
              </a:rPr>
              <a:t> </a:t>
            </a:r>
            <a:r>
              <a:rPr lang="en-US" sz="1100" dirty="0" err="1">
                <a:solidFill>
                  <a:srgbClr val="1E3063"/>
                </a:solidFill>
                <a:latin typeface="Instrument Sans Medium" pitchFamily="34" charset="0"/>
              </a:rPr>
              <a:t>alta</a:t>
            </a:r>
            <a:r>
              <a:rPr lang="en-US" sz="1100" dirty="0">
                <a:solidFill>
                  <a:srgbClr val="1E3063"/>
                </a:solidFill>
                <a:latin typeface="Instrument Sans Medium" pitchFamily="34" charset="0"/>
              </a:rPr>
              <a:t> </a:t>
            </a:r>
            <a:r>
              <a:rPr lang="en-US" sz="1100" dirty="0" err="1">
                <a:solidFill>
                  <a:srgbClr val="1E3063"/>
                </a:solidFill>
                <a:latin typeface="Instrument Sans Medium" pitchFamily="34" charset="0"/>
              </a:rPr>
              <a:t>nella</a:t>
            </a:r>
            <a:r>
              <a:rPr lang="en-US" sz="1100" dirty="0">
                <a:solidFill>
                  <a:srgbClr val="1E3063"/>
                </a:solidFill>
                <a:latin typeface="Instrument Sans Medium" pitchFamily="34" charset="0"/>
              </a:rPr>
              <a:t> </a:t>
            </a:r>
            <a:r>
              <a:rPr lang="en-US" sz="1100" dirty="0" err="1">
                <a:solidFill>
                  <a:srgbClr val="1E3063"/>
                </a:solidFill>
                <a:latin typeface="Instrument Sans Medium" pitchFamily="34" charset="0"/>
              </a:rPr>
              <a:t>popolazione</a:t>
            </a:r>
            <a:r>
              <a:rPr lang="en-US" sz="1100" dirty="0">
                <a:solidFill>
                  <a:srgbClr val="1E3063"/>
                </a:solidFill>
                <a:latin typeface="Instrument Sans Medium" pitchFamily="34" charset="0"/>
              </a:rPr>
              <a:t> OAGB </a:t>
            </a:r>
            <a:r>
              <a:rPr lang="en-US" sz="1100" b="1" dirty="0">
                <a:solidFill>
                  <a:srgbClr val="1E3063"/>
                </a:solidFill>
                <a:latin typeface="Instrument Sans Medium" pitchFamily="34" charset="0"/>
              </a:rPr>
              <a:t>(49 vs 40).</a:t>
            </a:r>
          </a:p>
          <a:p>
            <a:pPr marL="285750" indent="-285750">
              <a:lnSpc>
                <a:spcPts val="2083"/>
              </a:lnSpc>
              <a:buFont typeface="Arial" panose="020B0604020202020204" pitchFamily="34" charset="0"/>
              <a:buChar char="•"/>
            </a:pPr>
            <a:r>
              <a:rPr lang="en-US" sz="1100" b="1" dirty="0">
                <a:solidFill>
                  <a:srgbClr val="1E3063"/>
                </a:solidFill>
                <a:latin typeface="Instrument Sans Medium" pitchFamily="34" charset="0"/>
              </a:rPr>
              <a:t>41.8% IAS;</a:t>
            </a:r>
          </a:p>
          <a:p>
            <a:pPr marL="285750" indent="-285750">
              <a:lnSpc>
                <a:spcPts val="2083"/>
              </a:lnSpc>
              <a:buFont typeface="Arial" panose="020B0604020202020204" pitchFamily="34" charset="0"/>
              <a:buChar char="•"/>
            </a:pPr>
            <a:r>
              <a:rPr lang="en-US" sz="1100" b="1" dirty="0">
                <a:solidFill>
                  <a:srgbClr val="1E3063"/>
                </a:solidFill>
                <a:latin typeface="Instrument Sans Medium" pitchFamily="34" charset="0"/>
              </a:rPr>
              <a:t>35.8% </a:t>
            </a:r>
            <a:r>
              <a:rPr lang="en-US" sz="1100" b="1" dirty="0" err="1">
                <a:solidFill>
                  <a:srgbClr val="1E3063"/>
                </a:solidFill>
                <a:latin typeface="Instrument Sans Medium" pitchFamily="34" charset="0"/>
              </a:rPr>
              <a:t>Dislpidemia</a:t>
            </a:r>
            <a:r>
              <a:rPr lang="en-US" sz="1100" b="1" dirty="0">
                <a:solidFill>
                  <a:srgbClr val="1E3063"/>
                </a:solidFill>
                <a:latin typeface="Instrument Sans Medium" pitchFamily="34" charset="0"/>
              </a:rPr>
              <a:t>;</a:t>
            </a:r>
          </a:p>
          <a:p>
            <a:pPr marL="285750" indent="-285750">
              <a:lnSpc>
                <a:spcPts val="2083"/>
              </a:lnSpc>
              <a:buFont typeface="Arial" panose="020B0604020202020204" pitchFamily="34" charset="0"/>
              <a:buChar char="•"/>
            </a:pPr>
            <a:r>
              <a:rPr lang="en-US" sz="1100" b="1" dirty="0">
                <a:solidFill>
                  <a:srgbClr val="1E3063"/>
                </a:solidFill>
                <a:latin typeface="Instrument Sans Medium" pitchFamily="34" charset="0"/>
              </a:rPr>
              <a:t>17.9% </a:t>
            </a:r>
            <a:r>
              <a:rPr lang="en-US" sz="1100" b="1" dirty="0" err="1">
                <a:solidFill>
                  <a:srgbClr val="1E3063"/>
                </a:solidFill>
                <a:latin typeface="Instrument Sans Medium" pitchFamily="34" charset="0"/>
              </a:rPr>
              <a:t>diabete</a:t>
            </a:r>
            <a:r>
              <a:rPr lang="en-US" sz="1100" b="1" dirty="0">
                <a:solidFill>
                  <a:srgbClr val="1E3063"/>
                </a:solidFill>
                <a:latin typeface="Instrument Sans Medium" pitchFamily="34" charset="0"/>
              </a:rPr>
              <a:t> </a:t>
            </a:r>
            <a:r>
              <a:rPr lang="en-US" sz="1100" b="1" dirty="0" err="1">
                <a:solidFill>
                  <a:srgbClr val="1E3063"/>
                </a:solidFill>
                <a:latin typeface="Instrument Sans Medium" pitchFamily="34" charset="0"/>
              </a:rPr>
              <a:t>mellito</a:t>
            </a:r>
            <a:r>
              <a:rPr lang="en-US" sz="1100" b="1" dirty="0">
                <a:solidFill>
                  <a:srgbClr val="1E3063"/>
                </a:solidFill>
                <a:latin typeface="Instrument Sans Medium" pitchFamily="34" charset="0"/>
              </a:rPr>
              <a:t>.</a:t>
            </a:r>
            <a:endParaRPr lang="en-US" sz="1292" b="1" dirty="0"/>
          </a:p>
        </p:txBody>
      </p:sp>
      <p:pic>
        <p:nvPicPr>
          <p:cNvPr id="24" name="Immagine 23">
            <a:extLst>
              <a:ext uri="{FF2B5EF4-FFF2-40B4-BE49-F238E27FC236}">
                <a16:creationId xmlns:a16="http://schemas.microsoft.com/office/drawing/2014/main" id="{1CA1699F-C019-4485-908E-55F4CB010B53}"/>
              </a:ext>
            </a:extLst>
          </p:cNvPr>
          <p:cNvPicPr>
            <a:picLocks noChangeAspect="1"/>
          </p:cNvPicPr>
          <p:nvPr/>
        </p:nvPicPr>
        <p:blipFill>
          <a:blip r:embed="rId4"/>
          <a:stretch>
            <a:fillRect/>
          </a:stretch>
        </p:blipFill>
        <p:spPr>
          <a:xfrm>
            <a:off x="10173180" y="5973527"/>
            <a:ext cx="1963830" cy="884473"/>
          </a:xfrm>
          <a:prstGeom prst="rect">
            <a:avLst/>
          </a:prstGeom>
        </p:spPr>
      </p:pic>
      <p:pic>
        <p:nvPicPr>
          <p:cNvPr id="8" name="Immagine 7">
            <a:extLst>
              <a:ext uri="{FF2B5EF4-FFF2-40B4-BE49-F238E27FC236}">
                <a16:creationId xmlns:a16="http://schemas.microsoft.com/office/drawing/2014/main" id="{6367CB52-038E-4833-8CF1-B03DB0386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7466" y="2774663"/>
            <a:ext cx="6381259" cy="3362186"/>
          </a:xfrm>
          <a:prstGeom prst="rect">
            <a:avLst/>
          </a:prstGeom>
          <a:effectLst>
            <a:glow>
              <a:schemeClr val="accent1"/>
            </a:glow>
          </a:effectLst>
        </p:spPr>
      </p:pic>
      <p:pic>
        <p:nvPicPr>
          <p:cNvPr id="10" name="Immagine 9">
            <a:extLst>
              <a:ext uri="{FF2B5EF4-FFF2-40B4-BE49-F238E27FC236}">
                <a16:creationId xmlns:a16="http://schemas.microsoft.com/office/drawing/2014/main" id="{CD76D9DC-3284-46DD-A9F7-9FDDF9DCD9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152345" y="185763"/>
            <a:ext cx="8077255" cy="1661891"/>
          </a:xfrm>
          <a:prstGeom prst="rect">
            <a:avLst/>
          </a:prstGeom>
          <a:noFill/>
          <a:ln/>
        </p:spPr>
        <p:txBody>
          <a:bodyPr wrap="none" lIns="0" tIns="0" rIns="0" bIns="0" rtlCol="0" anchor="t"/>
          <a:lstStyle/>
          <a:p>
            <a:pPr>
              <a:lnSpc>
                <a:spcPts val="3917"/>
              </a:lnSpc>
            </a:pPr>
            <a:r>
              <a:rPr lang="en-US" sz="3125" dirty="0" err="1">
                <a:solidFill>
                  <a:srgbClr val="091C53"/>
                </a:solidFill>
                <a:latin typeface="Instrument Sans Semi Bold" pitchFamily="34" charset="0"/>
                <a:ea typeface="Instrument Sans Semi Bold" pitchFamily="34" charset="-122"/>
                <a:cs typeface="Instrument Sans Semi Bold" pitchFamily="34" charset="-120"/>
              </a:rPr>
              <a:t>Profilo</a:t>
            </a:r>
            <a:r>
              <a:rPr lang="en-US" sz="3125" dirty="0">
                <a:solidFill>
                  <a:srgbClr val="091C53"/>
                </a:solidFill>
                <a:latin typeface="Instrument Sans Semi Bold" pitchFamily="34" charset="0"/>
                <a:ea typeface="Instrument Sans Semi Bold" pitchFamily="34" charset="-122"/>
                <a:cs typeface="Instrument Sans Semi Bold" pitchFamily="34" charset="-120"/>
              </a:rPr>
              <a:t> </a:t>
            </a:r>
            <a:r>
              <a:rPr lang="en-US" sz="3125" dirty="0" err="1">
                <a:solidFill>
                  <a:srgbClr val="091C53"/>
                </a:solidFill>
                <a:latin typeface="Instrument Sans Semi Bold" pitchFamily="34" charset="0"/>
                <a:ea typeface="Instrument Sans Semi Bold" pitchFamily="34" charset="-122"/>
                <a:cs typeface="Instrument Sans Semi Bold" pitchFamily="34" charset="-120"/>
              </a:rPr>
              <a:t>Clinico</a:t>
            </a:r>
            <a:r>
              <a:rPr lang="en-US" sz="3125" dirty="0">
                <a:solidFill>
                  <a:srgbClr val="091C53"/>
                </a:solidFill>
                <a:latin typeface="Instrument Sans Semi Bold" pitchFamily="34" charset="0"/>
                <a:ea typeface="Instrument Sans Semi Bold" pitchFamily="34" charset="-122"/>
                <a:cs typeface="Instrument Sans Semi Bold" pitchFamily="34" charset="-120"/>
              </a:rPr>
              <a:t> </a:t>
            </a:r>
            <a:r>
              <a:rPr lang="en-US" sz="3125" dirty="0" err="1">
                <a:solidFill>
                  <a:srgbClr val="091C53"/>
                </a:solidFill>
                <a:latin typeface="Instrument Sans Semi Bold" pitchFamily="34" charset="0"/>
                <a:ea typeface="Instrument Sans Semi Bold" pitchFamily="34" charset="-122"/>
                <a:cs typeface="Instrument Sans Semi Bold" pitchFamily="34" charset="-120"/>
              </a:rPr>
              <a:t>laboratoristico</a:t>
            </a:r>
            <a:r>
              <a:rPr lang="en-US" sz="3125" dirty="0">
                <a:solidFill>
                  <a:srgbClr val="091C53"/>
                </a:solidFill>
                <a:latin typeface="Instrument Sans Semi Bold" pitchFamily="34" charset="0"/>
                <a:ea typeface="Instrument Sans Semi Bold" pitchFamily="34" charset="-122"/>
                <a:cs typeface="Instrument Sans Semi Bold" pitchFamily="34" charset="-120"/>
              </a:rPr>
              <a:t> e </a:t>
            </a:r>
            <a:r>
              <a:rPr lang="en-US" sz="3125" dirty="0" err="1">
                <a:solidFill>
                  <a:srgbClr val="091C53"/>
                </a:solidFill>
                <a:latin typeface="Instrument Sans Semi Bold" pitchFamily="34" charset="0"/>
                <a:ea typeface="Instrument Sans Semi Bold" pitchFamily="34" charset="-122"/>
                <a:cs typeface="Instrument Sans Semi Bold" pitchFamily="34" charset="-120"/>
              </a:rPr>
              <a:t>rischio</a:t>
            </a:r>
            <a:endParaRPr lang="en-US" sz="3125" dirty="0">
              <a:solidFill>
                <a:srgbClr val="091C53"/>
              </a:solidFill>
              <a:latin typeface="Instrument Sans Semi Bold" pitchFamily="34" charset="0"/>
              <a:ea typeface="Instrument Sans Semi Bold" pitchFamily="34" charset="-122"/>
              <a:cs typeface="Instrument Sans Semi Bold" pitchFamily="34" charset="-120"/>
            </a:endParaRPr>
          </a:p>
          <a:p>
            <a:pPr>
              <a:lnSpc>
                <a:spcPts val="3917"/>
              </a:lnSpc>
            </a:pPr>
            <a:r>
              <a:rPr lang="en-US" sz="3125" dirty="0">
                <a:solidFill>
                  <a:srgbClr val="091C53"/>
                </a:solidFill>
                <a:latin typeface="Instrument Sans Semi Bold" pitchFamily="34" charset="0"/>
                <a:ea typeface="Instrument Sans Semi Bold" pitchFamily="34" charset="-122"/>
                <a:cs typeface="Instrument Sans Semi Bold" pitchFamily="34" charset="-120"/>
              </a:rPr>
              <a:t> </a:t>
            </a:r>
            <a:r>
              <a:rPr lang="en-US" sz="3125" dirty="0" err="1">
                <a:solidFill>
                  <a:srgbClr val="091C53"/>
                </a:solidFill>
                <a:latin typeface="Instrument Sans Semi Bold" pitchFamily="34" charset="0"/>
                <a:ea typeface="Instrument Sans Semi Bold" pitchFamily="34" charset="-122"/>
                <a:cs typeface="Instrument Sans Semi Bold" pitchFamily="34" charset="-120"/>
              </a:rPr>
              <a:t>cardiovascolare</a:t>
            </a:r>
            <a:r>
              <a:rPr lang="en-US" sz="3125" dirty="0">
                <a:solidFill>
                  <a:srgbClr val="091C53"/>
                </a:solidFill>
                <a:latin typeface="Instrument Sans Semi Bold" pitchFamily="34" charset="0"/>
                <a:ea typeface="Instrument Sans Semi Bold" pitchFamily="34" charset="-122"/>
                <a:cs typeface="Instrument Sans Semi Bold" pitchFamily="34" charset="-120"/>
              </a:rPr>
              <a:t> al baseline</a:t>
            </a:r>
          </a:p>
        </p:txBody>
      </p:sp>
      <p:sp>
        <p:nvSpPr>
          <p:cNvPr id="41" name="Text 39"/>
          <p:cNvSpPr/>
          <p:nvPr/>
        </p:nvSpPr>
        <p:spPr>
          <a:xfrm>
            <a:off x="438501" y="4832884"/>
            <a:ext cx="4667892" cy="951777"/>
          </a:xfrm>
          <a:prstGeom prst="rect">
            <a:avLst/>
          </a:prstGeom>
          <a:noFill/>
          <a:ln/>
        </p:spPr>
        <p:txBody>
          <a:bodyPr wrap="square" lIns="0" tIns="0" rIns="0" bIns="0" rtlCol="0" anchor="t"/>
          <a:lstStyle/>
          <a:p>
            <a:pPr marL="342900" indent="-342900">
              <a:lnSpc>
                <a:spcPts val="1958"/>
              </a:lnSpc>
              <a:buFont typeface="Arial" panose="020B0604020202020204" pitchFamily="34" charset="0"/>
              <a:buChar char="•"/>
            </a:pPr>
            <a:r>
              <a:rPr lang="en-US" sz="1250" dirty="0">
                <a:solidFill>
                  <a:srgbClr val="1E3063"/>
                </a:solidFill>
                <a:latin typeface="Instrument Sans Medium" pitchFamily="34" charset="0"/>
                <a:ea typeface="Instrument Sans Medium" pitchFamily="34" charset="-122"/>
                <a:cs typeface="Instrument Sans Medium" pitchFamily="34" charset="-120"/>
              </a:rPr>
              <a:t>La glicemia risulta significativamente inferiore nel gruppo SG rispetto al gruppo OAGB al baseline</a:t>
            </a:r>
            <a:r>
              <a:rPr lang="en-US" sz="1250" b="1" dirty="0">
                <a:solidFill>
                  <a:srgbClr val="1E3063"/>
                </a:solidFill>
                <a:latin typeface="Instrument Sans Medium" pitchFamily="34" charset="0"/>
                <a:ea typeface="Instrument Sans Medium" pitchFamily="34" charset="-122"/>
                <a:cs typeface="Instrument Sans Medium" pitchFamily="34" charset="-120"/>
              </a:rPr>
              <a:t> (p = 0,035)</a:t>
            </a:r>
            <a:r>
              <a:rPr lang="en-US" sz="1250" dirty="0">
                <a:solidFill>
                  <a:srgbClr val="1E3063"/>
                </a:solidFill>
                <a:latin typeface="Instrument Sans Medium" pitchFamily="34" charset="0"/>
                <a:ea typeface="Instrument Sans Medium" pitchFamily="34" charset="-122"/>
                <a:cs typeface="Instrument Sans Medium" pitchFamily="34" charset="-120"/>
              </a:rPr>
              <a:t>, mentre HbA1c, PCR e fibrinogeno non mostrano differenze tra i gruppi.</a:t>
            </a:r>
            <a:endParaRPr lang="en-US" sz="1250" dirty="0"/>
          </a:p>
        </p:txBody>
      </p:sp>
      <p:pic>
        <p:nvPicPr>
          <p:cNvPr id="42" name="Immagine 41">
            <a:extLst>
              <a:ext uri="{FF2B5EF4-FFF2-40B4-BE49-F238E27FC236}">
                <a16:creationId xmlns:a16="http://schemas.microsoft.com/office/drawing/2014/main" id="{BB3D00F5-2884-4A5A-890D-0ACBC8A20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45" y="1412798"/>
            <a:ext cx="5714497" cy="3399352"/>
          </a:xfrm>
          <a:prstGeom prst="rect">
            <a:avLst/>
          </a:prstGeom>
        </p:spPr>
      </p:pic>
      <p:pic>
        <p:nvPicPr>
          <p:cNvPr id="44" name="Immagine 43">
            <a:extLst>
              <a:ext uri="{FF2B5EF4-FFF2-40B4-BE49-F238E27FC236}">
                <a16:creationId xmlns:a16="http://schemas.microsoft.com/office/drawing/2014/main" id="{BD976350-EE79-4EE0-8DC3-D4DEE3FE6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936" y="1399760"/>
            <a:ext cx="5466892" cy="2029240"/>
          </a:xfrm>
          <a:prstGeom prst="rect">
            <a:avLst/>
          </a:prstGeom>
        </p:spPr>
      </p:pic>
      <p:pic>
        <p:nvPicPr>
          <p:cNvPr id="45" name="Immagine 44">
            <a:extLst>
              <a:ext uri="{FF2B5EF4-FFF2-40B4-BE49-F238E27FC236}">
                <a16:creationId xmlns:a16="http://schemas.microsoft.com/office/drawing/2014/main" id="{D2FA85BA-2E9E-47E3-A595-C51EC4AD1402}"/>
              </a:ext>
            </a:extLst>
          </p:cNvPr>
          <p:cNvPicPr>
            <a:picLocks noChangeAspect="1"/>
          </p:cNvPicPr>
          <p:nvPr/>
        </p:nvPicPr>
        <p:blipFill>
          <a:blip r:embed="rId5"/>
          <a:stretch>
            <a:fillRect/>
          </a:stretch>
        </p:blipFill>
        <p:spPr>
          <a:xfrm>
            <a:off x="10228170" y="5973527"/>
            <a:ext cx="1963830" cy="884473"/>
          </a:xfrm>
          <a:prstGeom prst="rect">
            <a:avLst/>
          </a:prstGeom>
        </p:spPr>
      </p:pic>
      <p:sp>
        <p:nvSpPr>
          <p:cNvPr id="47" name="Text 3">
            <a:extLst>
              <a:ext uri="{FF2B5EF4-FFF2-40B4-BE49-F238E27FC236}">
                <a16:creationId xmlns:a16="http://schemas.microsoft.com/office/drawing/2014/main" id="{1276091A-1D2B-425C-AA4E-7A159ABD104E}"/>
              </a:ext>
            </a:extLst>
          </p:cNvPr>
          <p:cNvSpPr/>
          <p:nvPr/>
        </p:nvSpPr>
        <p:spPr>
          <a:xfrm>
            <a:off x="5954930" y="3567358"/>
            <a:ext cx="5616437" cy="952619"/>
          </a:xfrm>
          <a:prstGeom prst="rect">
            <a:avLst/>
          </a:prstGeom>
          <a:noFill/>
          <a:ln/>
        </p:spPr>
        <p:txBody>
          <a:bodyPr wrap="square" lIns="0" tIns="0" rIns="0" bIns="0" rtlCol="0" anchor="t"/>
          <a:lstStyle/>
          <a:p>
            <a:pPr marL="171450" indent="-171450" algn="l">
              <a:lnSpc>
                <a:spcPts val="2500"/>
              </a:lnSpc>
              <a:buFont typeface="Arial" panose="020B0604020202020204" pitchFamily="34" charset="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Al baseline, i punteggi di rischio calcolati con </a:t>
            </a:r>
            <a:r>
              <a:rPr lang="en-US" sz="1200" b="1" dirty="0">
                <a:solidFill>
                  <a:srgbClr val="1E3063"/>
                </a:solidFill>
                <a:latin typeface="Instrument Sans Medium" pitchFamily="34" charset="0"/>
                <a:ea typeface="Instrument Sans Medium" pitchFamily="34" charset="-122"/>
                <a:cs typeface="Instrument Sans Medium" pitchFamily="34" charset="-120"/>
              </a:rPr>
              <a:t>Framingham Risk Score</a:t>
            </a:r>
            <a:r>
              <a:rPr lang="en-US" sz="1200" dirty="0">
                <a:solidFill>
                  <a:srgbClr val="1E3063"/>
                </a:solidFill>
                <a:latin typeface="Instrument Sans Medium" pitchFamily="34" charset="0"/>
                <a:ea typeface="Instrument Sans Medium" pitchFamily="34" charset="-122"/>
                <a:cs typeface="Instrument Sans Medium" pitchFamily="34" charset="-120"/>
              </a:rPr>
              <a:t>, </a:t>
            </a:r>
            <a:r>
              <a:rPr lang="en-US" sz="1200" b="1" dirty="0">
                <a:solidFill>
                  <a:srgbClr val="1E3063"/>
                </a:solidFill>
                <a:latin typeface="Instrument Sans Medium" pitchFamily="34" charset="0"/>
                <a:ea typeface="Instrument Sans Medium" pitchFamily="34" charset="-122"/>
                <a:cs typeface="Instrument Sans Medium" pitchFamily="34" charset="-120"/>
              </a:rPr>
              <a:t>SCORE2</a:t>
            </a:r>
            <a:r>
              <a:rPr lang="en-US" sz="1200" dirty="0">
                <a:solidFill>
                  <a:srgbClr val="1E3063"/>
                </a:solidFill>
                <a:latin typeface="Instrument Sans Medium" pitchFamily="34" charset="0"/>
                <a:ea typeface="Instrument Sans Medium" pitchFamily="34" charset="-122"/>
                <a:cs typeface="Instrument Sans Medium" pitchFamily="34" charset="-120"/>
              </a:rPr>
              <a:t> e </a:t>
            </a:r>
            <a:r>
              <a:rPr lang="en-US" sz="1200" b="1" dirty="0">
                <a:solidFill>
                  <a:srgbClr val="1E3063"/>
                </a:solidFill>
                <a:latin typeface="Instrument Sans Medium" pitchFamily="34" charset="0"/>
                <a:ea typeface="Instrument Sans Medium" pitchFamily="34" charset="-122"/>
                <a:cs typeface="Instrument Sans Medium" pitchFamily="34" charset="-120"/>
              </a:rPr>
              <a:t>AROSE</a:t>
            </a:r>
            <a:r>
              <a:rPr lang="en-US" sz="1200" dirty="0">
                <a:solidFill>
                  <a:srgbClr val="1E3063"/>
                </a:solidFill>
                <a:latin typeface="Instrument Sans Medium" pitchFamily="34" charset="0"/>
                <a:ea typeface="Instrument Sans Medium" pitchFamily="34" charset="-122"/>
                <a:cs typeface="Instrument Sans Medium" pitchFamily="34" charset="-120"/>
              </a:rPr>
              <a:t> non presentano differenze statisticamente significative tra i due gruppi chirurgici.</a:t>
            </a:r>
            <a:endParaRPr lang="en-US" sz="1200" dirty="0"/>
          </a:p>
        </p:txBody>
      </p:sp>
      <p:sp>
        <p:nvSpPr>
          <p:cNvPr id="48" name="Text 4">
            <a:extLst>
              <a:ext uri="{FF2B5EF4-FFF2-40B4-BE49-F238E27FC236}">
                <a16:creationId xmlns:a16="http://schemas.microsoft.com/office/drawing/2014/main" id="{066105E9-CA8E-4A95-8EA8-BDA3235E9D09}"/>
              </a:ext>
            </a:extLst>
          </p:cNvPr>
          <p:cNvSpPr/>
          <p:nvPr/>
        </p:nvSpPr>
        <p:spPr>
          <a:xfrm>
            <a:off x="5954931" y="4812150"/>
            <a:ext cx="5412506" cy="1270159"/>
          </a:xfrm>
          <a:prstGeom prst="rect">
            <a:avLst/>
          </a:prstGeom>
          <a:noFill/>
          <a:ln/>
        </p:spPr>
        <p:txBody>
          <a:bodyPr wrap="square" lIns="0" tIns="0" rIns="0" bIns="0" rtlCol="0" anchor="t"/>
          <a:lstStyle/>
          <a:p>
            <a:pPr marL="171450" indent="-171450" algn="l">
              <a:lnSpc>
                <a:spcPts val="2500"/>
              </a:lnSpc>
              <a:buFont typeface="Arial" panose="020B0604020202020204" pitchFamily="34" charset="0"/>
              <a:buChar char="•"/>
            </a:pPr>
            <a:r>
              <a:rPr lang="en-US" sz="1200" dirty="0">
                <a:solidFill>
                  <a:srgbClr val="1E3063"/>
                </a:solidFill>
                <a:latin typeface="Instrument Sans Medium" pitchFamily="34" charset="0"/>
                <a:ea typeface="Instrument Sans Medium" pitchFamily="34" charset="-122"/>
                <a:cs typeface="Instrument Sans Medium" pitchFamily="34" charset="-120"/>
              </a:rPr>
              <a:t>Al contrario, i punteggi </a:t>
            </a:r>
            <a:r>
              <a:rPr lang="en-US" sz="1200" b="1" dirty="0">
                <a:solidFill>
                  <a:srgbClr val="1E3063"/>
                </a:solidFill>
                <a:latin typeface="Instrument Sans Medium" pitchFamily="34" charset="0"/>
                <a:ea typeface="Instrument Sans Medium" pitchFamily="34" charset="-122"/>
                <a:cs typeface="Instrument Sans Medium" pitchFamily="34" charset="-120"/>
              </a:rPr>
              <a:t>PREVENT-derived</a:t>
            </a:r>
            <a:r>
              <a:rPr lang="en-US" sz="1200" dirty="0">
                <a:solidFill>
                  <a:srgbClr val="1E3063"/>
                </a:solidFill>
                <a:latin typeface="Instrument Sans Medium" pitchFamily="34" charset="0"/>
                <a:ea typeface="Instrument Sans Medium" pitchFamily="34" charset="-122"/>
                <a:cs typeface="Instrument Sans Medium" pitchFamily="34" charset="-120"/>
              </a:rPr>
              <a:t> a 10 e 30 anni risultano significativamente più elevati nei pazienti candidati a </a:t>
            </a:r>
            <a:r>
              <a:rPr lang="en-US" sz="1200" b="1" dirty="0">
                <a:solidFill>
                  <a:srgbClr val="1E3063"/>
                </a:solidFill>
                <a:latin typeface="Instrument Sans Medium" pitchFamily="34" charset="0"/>
                <a:ea typeface="Instrument Sans Medium" pitchFamily="34" charset="-122"/>
                <a:cs typeface="Instrument Sans Medium" pitchFamily="34" charset="-120"/>
              </a:rPr>
              <a:t>OAGB</a:t>
            </a:r>
            <a:r>
              <a:rPr lang="en-US" sz="1200" dirty="0">
                <a:solidFill>
                  <a:srgbClr val="1E3063"/>
                </a:solidFill>
                <a:latin typeface="Instrument Sans Medium" pitchFamily="34" charset="0"/>
                <a:ea typeface="Instrument Sans Medium" pitchFamily="34" charset="-122"/>
                <a:cs typeface="Instrument Sans Medium" pitchFamily="34" charset="-120"/>
              </a:rPr>
              <a:t> rispetto al gruppo SG, riflettendo il profilo di rischio basale più elevato della popolazione selezionata per il mini bypass gastrico.</a:t>
            </a:r>
            <a:endParaRPr lang="en-US" sz="1200" dirty="0"/>
          </a:p>
        </p:txBody>
      </p:sp>
      <p:pic>
        <p:nvPicPr>
          <p:cNvPr id="11" name="Immagine 10">
            <a:extLst>
              <a:ext uri="{FF2B5EF4-FFF2-40B4-BE49-F238E27FC236}">
                <a16:creationId xmlns:a16="http://schemas.microsoft.com/office/drawing/2014/main" id="{04D958C8-F151-4FB9-8209-DF1B04C37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0624" y="-2316"/>
            <a:ext cx="1836871" cy="783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4003</TotalTime>
  <Words>3339</Words>
  <Application>Microsoft Office PowerPoint</Application>
  <PresentationFormat>Widescreen</PresentationFormat>
  <Paragraphs>188</Paragraphs>
  <Slides>16</Slides>
  <Notes>14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Arial</vt:lpstr>
      <vt:lpstr>Calibri</vt:lpstr>
      <vt:lpstr>Courier New</vt:lpstr>
      <vt:lpstr>Instrument Sans Medium</vt:lpstr>
      <vt:lpstr>Instrument Sans Semi Bold</vt:lpstr>
      <vt:lpstr>Wingdings</vt:lpstr>
      <vt:lpstr>RetrospectVTI</vt:lpstr>
      <vt:lpstr>Impatto della Chirurgia Bariatrica sul Profilo di Rischio Cardiovascolare: Evoluzione degli score cardiologici in pazienti sottoposti a Sleeve Gastrectomy ed OAGB.</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gian marco moscini</cp:lastModifiedBy>
  <cp:revision>13</cp:revision>
  <dcterms:created xsi:type="dcterms:W3CDTF">2022-02-27T17:36:31Z</dcterms:created>
  <dcterms:modified xsi:type="dcterms:W3CDTF">2026-05-22T10:32:42Z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